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1"/>
  </p:sldMasterIdLst>
  <p:notesMasterIdLst>
    <p:notesMasterId r:id="rId15"/>
  </p:notesMasterIdLst>
  <p:handoutMasterIdLst>
    <p:handoutMasterId r:id="rId16"/>
  </p:handoutMasterIdLst>
  <p:sldIdLst>
    <p:sldId id="257" r:id="rId2"/>
    <p:sldId id="268" r:id="rId3"/>
    <p:sldId id="269" r:id="rId4"/>
    <p:sldId id="270" r:id="rId5"/>
    <p:sldId id="271" r:id="rId6"/>
    <p:sldId id="272" r:id="rId7"/>
    <p:sldId id="273" r:id="rId8"/>
    <p:sldId id="275" r:id="rId9"/>
    <p:sldId id="274" r:id="rId10"/>
    <p:sldId id="276" r:id="rId11"/>
    <p:sldId id="278" r:id="rId12"/>
    <p:sldId id="279" r:id="rId13"/>
    <p:sldId id="265" r:id="rId14"/>
  </p:sldIdLst>
  <p:sldSz cx="18288000"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E6E6E6"/>
    <a:srgbClr val="777777"/>
    <a:srgbClr val="3E5870"/>
    <a:srgbClr val="7A79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33"/>
    <p:restoredTop sz="94645"/>
  </p:normalViewPr>
  <p:slideViewPr>
    <p:cSldViewPr snapToGrid="0" snapToObjects="1" showGuides="1">
      <p:cViewPr varScale="1">
        <p:scale>
          <a:sx n="57" d="100"/>
          <a:sy n="57" d="100"/>
        </p:scale>
        <p:origin x="1476" y="150"/>
      </p:cViewPr>
      <p:guideLst>
        <p:guide orient="horz" pos="4320"/>
        <p:guide pos="57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E39508-DB69-4CB2-B436-E4167E000823}" type="doc">
      <dgm:prSet loTypeId="urn:microsoft.com/office/officeart/2005/8/layout/target3" loCatId="relationship" qsTypeId="urn:microsoft.com/office/officeart/2005/8/quickstyle/simple5" qsCatId="simple" csTypeId="urn:microsoft.com/office/officeart/2005/8/colors/colorful1" csCatId="colorful" phldr="1"/>
      <dgm:spPr/>
      <dgm:t>
        <a:bodyPr/>
        <a:lstStyle/>
        <a:p>
          <a:endParaRPr lang="en-GB"/>
        </a:p>
      </dgm:t>
    </dgm:pt>
    <dgm:pt modelId="{BCC3C9CF-F0BB-43B5-AE71-579A6C41ED42}">
      <dgm:prSet phldrT="[Text]" custT="1"/>
      <dgm:spPr>
        <a:ln>
          <a:solidFill>
            <a:schemeClr val="accent4"/>
          </a:solidFill>
        </a:ln>
      </dgm:spPr>
      <dgm:t>
        <a:bodyPr/>
        <a:lstStyle/>
        <a:p>
          <a:r>
            <a:rPr lang="en-GB" sz="4400" dirty="0">
              <a:latin typeface="Lato Black"/>
            </a:rPr>
            <a:t>Construction</a:t>
          </a:r>
        </a:p>
      </dgm:t>
    </dgm:pt>
    <dgm:pt modelId="{F623B60B-F0E0-4116-87B4-F35C7E6B5D0D}" type="parTrans" cxnId="{2A74AFF6-83DF-4E3F-AB89-ECDA6383C8A0}">
      <dgm:prSet/>
      <dgm:spPr/>
      <dgm:t>
        <a:bodyPr/>
        <a:lstStyle/>
        <a:p>
          <a:endParaRPr lang="en-GB"/>
        </a:p>
      </dgm:t>
    </dgm:pt>
    <dgm:pt modelId="{E8575E20-29CA-46E2-8C0C-802E61297A16}" type="sibTrans" cxnId="{2A74AFF6-83DF-4E3F-AB89-ECDA6383C8A0}">
      <dgm:prSet/>
      <dgm:spPr/>
      <dgm:t>
        <a:bodyPr/>
        <a:lstStyle/>
        <a:p>
          <a:endParaRPr lang="en-GB"/>
        </a:p>
      </dgm:t>
    </dgm:pt>
    <dgm:pt modelId="{B3D0471E-24A6-4559-8456-0613E329209C}">
      <dgm:prSet phldrT="[Text]"/>
      <dgm:spPr/>
      <dgm:t>
        <a:bodyPr/>
        <a:lstStyle/>
        <a:p>
          <a:r>
            <a:rPr lang="en-GB" dirty="0"/>
            <a:t>Villa</a:t>
          </a:r>
        </a:p>
      </dgm:t>
    </dgm:pt>
    <dgm:pt modelId="{3557C2A8-6E5F-4743-AD27-4D2EA1538165}" type="parTrans" cxnId="{C20FA3EC-F090-4A59-B847-C7A725139A4A}">
      <dgm:prSet/>
      <dgm:spPr/>
      <dgm:t>
        <a:bodyPr/>
        <a:lstStyle/>
        <a:p>
          <a:endParaRPr lang="en-GB"/>
        </a:p>
      </dgm:t>
    </dgm:pt>
    <dgm:pt modelId="{3B898C97-A6B0-4D56-BD8F-847A7A58AEBD}" type="sibTrans" cxnId="{C20FA3EC-F090-4A59-B847-C7A725139A4A}">
      <dgm:prSet/>
      <dgm:spPr/>
      <dgm:t>
        <a:bodyPr/>
        <a:lstStyle/>
        <a:p>
          <a:endParaRPr lang="en-GB"/>
        </a:p>
      </dgm:t>
    </dgm:pt>
    <dgm:pt modelId="{B7764DF7-D4F6-4B51-93D5-8D6CE82CB6F6}">
      <dgm:prSet phldrT="[Text]" custT="1"/>
      <dgm:spPr/>
      <dgm:t>
        <a:bodyPr/>
        <a:lstStyle/>
        <a:p>
          <a:r>
            <a:rPr lang="en-GB" sz="4400" dirty="0">
              <a:latin typeface="Lato Black"/>
            </a:rPr>
            <a:t>Maintenance</a:t>
          </a:r>
        </a:p>
      </dgm:t>
    </dgm:pt>
    <dgm:pt modelId="{C1E28BAC-9119-469D-BA83-903DBA02BEC4}" type="parTrans" cxnId="{750943BB-32AA-4E6D-AFA7-F4B6448B1777}">
      <dgm:prSet/>
      <dgm:spPr/>
      <dgm:t>
        <a:bodyPr/>
        <a:lstStyle/>
        <a:p>
          <a:endParaRPr lang="en-GB"/>
        </a:p>
      </dgm:t>
    </dgm:pt>
    <dgm:pt modelId="{A1F4BB88-16AB-4407-A8F8-D2D4A0B129B8}" type="sibTrans" cxnId="{750943BB-32AA-4E6D-AFA7-F4B6448B1777}">
      <dgm:prSet/>
      <dgm:spPr/>
      <dgm:t>
        <a:bodyPr/>
        <a:lstStyle/>
        <a:p>
          <a:endParaRPr lang="en-GB"/>
        </a:p>
      </dgm:t>
    </dgm:pt>
    <dgm:pt modelId="{D83E7DA2-DB9E-4D0B-A9F3-B178CBCC7BCC}">
      <dgm:prSet phldrT="[Text]"/>
      <dgm:spPr/>
      <dgm:t>
        <a:bodyPr/>
        <a:lstStyle/>
        <a:p>
          <a:r>
            <a:rPr lang="en-GB" dirty="0"/>
            <a:t>Partition job</a:t>
          </a:r>
        </a:p>
      </dgm:t>
    </dgm:pt>
    <dgm:pt modelId="{89885C09-6FB6-43F2-81C1-54A657A03FC0}" type="parTrans" cxnId="{50319035-034C-4917-98E6-AC3706538F82}">
      <dgm:prSet/>
      <dgm:spPr/>
      <dgm:t>
        <a:bodyPr/>
        <a:lstStyle/>
        <a:p>
          <a:endParaRPr lang="en-GB"/>
        </a:p>
      </dgm:t>
    </dgm:pt>
    <dgm:pt modelId="{49207D1C-D2EE-4317-AF40-297C5BE8D3E7}" type="sibTrans" cxnId="{50319035-034C-4917-98E6-AC3706538F82}">
      <dgm:prSet/>
      <dgm:spPr/>
      <dgm:t>
        <a:bodyPr/>
        <a:lstStyle/>
        <a:p>
          <a:endParaRPr lang="en-GB"/>
        </a:p>
      </dgm:t>
    </dgm:pt>
    <dgm:pt modelId="{E0EF742D-1AED-482A-B730-EDBB469FC830}">
      <dgm:prSet/>
      <dgm:spPr/>
      <dgm:t>
        <a:bodyPr/>
        <a:lstStyle/>
        <a:p>
          <a:r>
            <a:rPr lang="en-GB" dirty="0"/>
            <a:t>Two-storey Offices</a:t>
          </a:r>
        </a:p>
      </dgm:t>
    </dgm:pt>
    <dgm:pt modelId="{B468B73F-D3EA-4CF0-8890-A78A0A1495E5}" type="parTrans" cxnId="{70FF2FCB-E95E-4C77-B6BB-CE398D9F7898}">
      <dgm:prSet/>
      <dgm:spPr/>
      <dgm:t>
        <a:bodyPr/>
        <a:lstStyle/>
        <a:p>
          <a:endParaRPr lang="en-GB"/>
        </a:p>
      </dgm:t>
    </dgm:pt>
    <dgm:pt modelId="{1904E9BF-D0B1-4070-93A4-26DA3E4A882E}" type="sibTrans" cxnId="{70FF2FCB-E95E-4C77-B6BB-CE398D9F7898}">
      <dgm:prSet/>
      <dgm:spPr/>
      <dgm:t>
        <a:bodyPr/>
        <a:lstStyle/>
        <a:p>
          <a:endParaRPr lang="en-GB"/>
        </a:p>
      </dgm:t>
    </dgm:pt>
    <dgm:pt modelId="{8661361C-C98A-4A19-A489-4A45AB1367F4}">
      <dgm:prSet/>
      <dgm:spPr/>
      <dgm:t>
        <a:bodyPr/>
        <a:lstStyle/>
        <a:p>
          <a:r>
            <a:rPr lang="en-GB" dirty="0"/>
            <a:t>Open Workshop</a:t>
          </a:r>
        </a:p>
      </dgm:t>
    </dgm:pt>
    <dgm:pt modelId="{9CE3D7CF-5CEE-40C1-9B4A-604B01E47BD5}" type="parTrans" cxnId="{C8E5B85C-F20A-44A9-9ED8-16A2D132F606}">
      <dgm:prSet/>
      <dgm:spPr/>
      <dgm:t>
        <a:bodyPr/>
        <a:lstStyle/>
        <a:p>
          <a:endParaRPr lang="en-GB"/>
        </a:p>
      </dgm:t>
    </dgm:pt>
    <dgm:pt modelId="{A07E5892-8A7A-4BF2-BBA2-68EA090E9042}" type="sibTrans" cxnId="{C8E5B85C-F20A-44A9-9ED8-16A2D132F606}">
      <dgm:prSet/>
      <dgm:spPr/>
      <dgm:t>
        <a:bodyPr/>
        <a:lstStyle/>
        <a:p>
          <a:endParaRPr lang="en-GB"/>
        </a:p>
      </dgm:t>
    </dgm:pt>
    <dgm:pt modelId="{AC73F0A0-CEAD-4C0B-B9EA-16C3E2D7F287}">
      <dgm:prSet/>
      <dgm:spPr/>
      <dgm:t>
        <a:bodyPr/>
        <a:lstStyle/>
        <a:p>
          <a:r>
            <a:rPr lang="en-GB" dirty="0"/>
            <a:t>Ducting</a:t>
          </a:r>
        </a:p>
      </dgm:t>
    </dgm:pt>
    <dgm:pt modelId="{34530689-D713-46E8-95E3-194F42DE434D}" type="parTrans" cxnId="{43BBCB71-4B3B-44B9-BE14-B4B92E6C6A2C}">
      <dgm:prSet/>
      <dgm:spPr/>
      <dgm:t>
        <a:bodyPr/>
        <a:lstStyle/>
        <a:p>
          <a:endParaRPr lang="en-GB"/>
        </a:p>
      </dgm:t>
    </dgm:pt>
    <dgm:pt modelId="{F491EFB7-654C-4E81-A7E4-4A8D21EC48D1}" type="sibTrans" cxnId="{43BBCB71-4B3B-44B9-BE14-B4B92E6C6A2C}">
      <dgm:prSet/>
      <dgm:spPr/>
      <dgm:t>
        <a:bodyPr/>
        <a:lstStyle/>
        <a:p>
          <a:endParaRPr lang="en-GB"/>
        </a:p>
      </dgm:t>
    </dgm:pt>
    <dgm:pt modelId="{E28C4708-4AF7-4AAF-9BCF-96EBA329670B}">
      <dgm:prSet/>
      <dgm:spPr/>
      <dgm:t>
        <a:bodyPr/>
        <a:lstStyle/>
        <a:p>
          <a:r>
            <a:rPr lang="en-GB"/>
            <a:t>Civil</a:t>
          </a:r>
        </a:p>
      </dgm:t>
    </dgm:pt>
    <dgm:pt modelId="{0DC65F1A-BBB2-42F1-A8D8-F74DCB2ADB1C}" type="parTrans" cxnId="{0AF84262-3846-45CA-BB51-2459BFB89829}">
      <dgm:prSet/>
      <dgm:spPr/>
      <dgm:t>
        <a:bodyPr/>
        <a:lstStyle/>
        <a:p>
          <a:endParaRPr lang="en-GB"/>
        </a:p>
      </dgm:t>
    </dgm:pt>
    <dgm:pt modelId="{01576524-8FEB-4542-9E8D-109D20D50EE9}" type="sibTrans" cxnId="{0AF84262-3846-45CA-BB51-2459BFB89829}">
      <dgm:prSet/>
      <dgm:spPr/>
      <dgm:t>
        <a:bodyPr/>
        <a:lstStyle/>
        <a:p>
          <a:endParaRPr lang="en-GB"/>
        </a:p>
      </dgm:t>
    </dgm:pt>
    <dgm:pt modelId="{D6F04662-B5A8-4E05-A8B3-FA9517CFE419}">
      <dgm:prSet/>
      <dgm:spPr/>
      <dgm:t>
        <a:bodyPr/>
        <a:lstStyle/>
        <a:p>
          <a:r>
            <a:rPr lang="en-GB"/>
            <a:t>Water proofing</a:t>
          </a:r>
        </a:p>
      </dgm:t>
    </dgm:pt>
    <dgm:pt modelId="{E53498AF-5B5B-46AC-B171-8B30794A0D9D}" type="parTrans" cxnId="{432B5612-5917-43AF-8943-DB2A6AAF6272}">
      <dgm:prSet/>
      <dgm:spPr/>
      <dgm:t>
        <a:bodyPr/>
        <a:lstStyle/>
        <a:p>
          <a:endParaRPr lang="en-GB"/>
        </a:p>
      </dgm:t>
    </dgm:pt>
    <dgm:pt modelId="{CC4CCBD0-8131-4BC9-AD34-B9E62BF4DC3F}" type="sibTrans" cxnId="{432B5612-5917-43AF-8943-DB2A6AAF6272}">
      <dgm:prSet/>
      <dgm:spPr/>
      <dgm:t>
        <a:bodyPr/>
        <a:lstStyle/>
        <a:p>
          <a:endParaRPr lang="en-GB"/>
        </a:p>
      </dgm:t>
    </dgm:pt>
    <dgm:pt modelId="{CC495A33-5EDE-4C04-81E0-4972DBA66C8B}">
      <dgm:prSet/>
      <dgm:spPr/>
      <dgm:t>
        <a:bodyPr/>
        <a:lstStyle/>
        <a:p>
          <a:r>
            <a:rPr lang="en-GB"/>
            <a:t>Roofing Solutions</a:t>
          </a:r>
        </a:p>
      </dgm:t>
    </dgm:pt>
    <dgm:pt modelId="{BD9065BC-E5CC-4C3E-8C9D-1428C7E5919D}" type="parTrans" cxnId="{D20C123F-DE2B-441A-B6A5-6D9DBBC4A260}">
      <dgm:prSet/>
      <dgm:spPr/>
      <dgm:t>
        <a:bodyPr/>
        <a:lstStyle/>
        <a:p>
          <a:endParaRPr lang="en-GB"/>
        </a:p>
      </dgm:t>
    </dgm:pt>
    <dgm:pt modelId="{F0C71481-4961-41DE-9EA2-FF53734B861B}" type="sibTrans" cxnId="{D20C123F-DE2B-441A-B6A5-6D9DBBC4A260}">
      <dgm:prSet/>
      <dgm:spPr/>
      <dgm:t>
        <a:bodyPr/>
        <a:lstStyle/>
        <a:p>
          <a:endParaRPr lang="en-GB"/>
        </a:p>
      </dgm:t>
    </dgm:pt>
    <dgm:pt modelId="{E7A3C66A-C8C0-47BB-A796-C214009EAE35}">
      <dgm:prSet/>
      <dgm:spPr/>
      <dgm:t>
        <a:bodyPr/>
        <a:lstStyle/>
        <a:p>
          <a:r>
            <a:rPr lang="en-GB"/>
            <a:t>Carpentry</a:t>
          </a:r>
        </a:p>
      </dgm:t>
    </dgm:pt>
    <dgm:pt modelId="{4A1E4E21-146B-4D79-AD89-2111FD9D4B38}" type="parTrans" cxnId="{2E5D5DF8-06AC-4765-8216-F9767741DA7A}">
      <dgm:prSet/>
      <dgm:spPr/>
      <dgm:t>
        <a:bodyPr/>
        <a:lstStyle/>
        <a:p>
          <a:endParaRPr lang="en-GB"/>
        </a:p>
      </dgm:t>
    </dgm:pt>
    <dgm:pt modelId="{60644DDE-96F4-4BCA-89CD-197AF21E5765}" type="sibTrans" cxnId="{2E5D5DF8-06AC-4765-8216-F9767741DA7A}">
      <dgm:prSet/>
      <dgm:spPr/>
      <dgm:t>
        <a:bodyPr/>
        <a:lstStyle/>
        <a:p>
          <a:endParaRPr lang="en-GB"/>
        </a:p>
      </dgm:t>
    </dgm:pt>
    <dgm:pt modelId="{9B58874C-B892-40AF-9B2A-9557B8519153}">
      <dgm:prSet/>
      <dgm:spPr/>
      <dgm:t>
        <a:bodyPr/>
        <a:lstStyle/>
        <a:p>
          <a:r>
            <a:rPr lang="en-GB" dirty="0"/>
            <a:t>Aluminium &amp; Glass</a:t>
          </a:r>
        </a:p>
      </dgm:t>
    </dgm:pt>
    <dgm:pt modelId="{8AEEC66F-D0AD-4B59-B587-A607A7158185}" type="parTrans" cxnId="{1344B3F5-858A-4ACA-92E9-6D09EA76BBFB}">
      <dgm:prSet/>
      <dgm:spPr/>
      <dgm:t>
        <a:bodyPr/>
        <a:lstStyle/>
        <a:p>
          <a:endParaRPr lang="en-GB"/>
        </a:p>
      </dgm:t>
    </dgm:pt>
    <dgm:pt modelId="{CFCD0A23-D52B-49B9-B220-E13FAFEA31BC}" type="sibTrans" cxnId="{1344B3F5-858A-4ACA-92E9-6D09EA76BBFB}">
      <dgm:prSet/>
      <dgm:spPr/>
      <dgm:t>
        <a:bodyPr/>
        <a:lstStyle/>
        <a:p>
          <a:endParaRPr lang="en-GB"/>
        </a:p>
      </dgm:t>
    </dgm:pt>
    <dgm:pt modelId="{1A430D2C-CFAA-4BF0-B4BB-2DC6B15B2E09}">
      <dgm:prSet/>
      <dgm:spPr/>
      <dgm:t>
        <a:bodyPr/>
        <a:lstStyle/>
        <a:p>
          <a:r>
            <a:rPr lang="en-GB"/>
            <a:t>Masonry</a:t>
          </a:r>
        </a:p>
      </dgm:t>
    </dgm:pt>
    <dgm:pt modelId="{05667CB9-09A0-4A4F-8855-BA7E81138086}" type="parTrans" cxnId="{E9750F37-B9D9-48BC-A0EE-B455E83C0A23}">
      <dgm:prSet/>
      <dgm:spPr/>
      <dgm:t>
        <a:bodyPr/>
        <a:lstStyle/>
        <a:p>
          <a:endParaRPr lang="en-GB"/>
        </a:p>
      </dgm:t>
    </dgm:pt>
    <dgm:pt modelId="{69AA8A03-A964-41C1-A039-50C7197B4F66}" type="sibTrans" cxnId="{E9750F37-B9D9-48BC-A0EE-B455E83C0A23}">
      <dgm:prSet/>
      <dgm:spPr/>
      <dgm:t>
        <a:bodyPr/>
        <a:lstStyle/>
        <a:p>
          <a:endParaRPr lang="en-GB"/>
        </a:p>
      </dgm:t>
    </dgm:pt>
    <dgm:pt modelId="{C1E71161-E1BC-42A2-9416-B7153E6E8A94}">
      <dgm:prSet/>
      <dgm:spPr/>
      <dgm:t>
        <a:bodyPr/>
        <a:lstStyle/>
        <a:p>
          <a:r>
            <a:rPr lang="en-GB" dirty="0"/>
            <a:t>All sorts of plumping</a:t>
          </a:r>
        </a:p>
      </dgm:t>
    </dgm:pt>
    <dgm:pt modelId="{A16037FC-EE2E-4437-AA74-C22538F8B923}" type="parTrans" cxnId="{876C942A-17E1-407F-B9B2-D8AC49A03F06}">
      <dgm:prSet/>
      <dgm:spPr/>
      <dgm:t>
        <a:bodyPr/>
        <a:lstStyle/>
        <a:p>
          <a:endParaRPr lang="en-GB"/>
        </a:p>
      </dgm:t>
    </dgm:pt>
    <dgm:pt modelId="{A24BE515-A652-42FB-820B-27501F6B8949}" type="sibTrans" cxnId="{876C942A-17E1-407F-B9B2-D8AC49A03F06}">
      <dgm:prSet/>
      <dgm:spPr/>
      <dgm:t>
        <a:bodyPr/>
        <a:lstStyle/>
        <a:p>
          <a:endParaRPr lang="en-GB"/>
        </a:p>
      </dgm:t>
    </dgm:pt>
    <dgm:pt modelId="{6D7FF319-E9A5-4A34-B6C8-36398DC20D06}">
      <dgm:prSet/>
      <dgm:spPr/>
      <dgm:t>
        <a:bodyPr/>
        <a:lstStyle/>
        <a:p>
          <a:r>
            <a:rPr lang="en-GB" dirty="0" smtClean="0"/>
            <a:t>Container remodelling</a:t>
          </a:r>
          <a:endParaRPr lang="en-GB" dirty="0"/>
        </a:p>
      </dgm:t>
    </dgm:pt>
    <dgm:pt modelId="{E0C4A29C-DFB9-435C-BD3B-12FF87B3C8C0}" type="parTrans" cxnId="{A47B7A27-8612-4C01-B068-0156BBB35478}">
      <dgm:prSet/>
      <dgm:spPr/>
    </dgm:pt>
    <dgm:pt modelId="{BF1EF138-64F0-4C78-9A71-566DC42687B5}" type="sibTrans" cxnId="{A47B7A27-8612-4C01-B068-0156BBB35478}">
      <dgm:prSet/>
      <dgm:spPr/>
    </dgm:pt>
    <dgm:pt modelId="{0A947DD4-AAF2-4060-9C23-9E68E7FB24BE}" type="pres">
      <dgm:prSet presAssocID="{3EE39508-DB69-4CB2-B436-E4167E000823}" presName="Name0" presStyleCnt="0">
        <dgm:presLayoutVars>
          <dgm:chMax val="7"/>
          <dgm:dir/>
          <dgm:animLvl val="lvl"/>
          <dgm:resizeHandles val="exact"/>
        </dgm:presLayoutVars>
      </dgm:prSet>
      <dgm:spPr/>
      <dgm:t>
        <a:bodyPr/>
        <a:lstStyle/>
        <a:p>
          <a:endParaRPr lang="en-US"/>
        </a:p>
      </dgm:t>
    </dgm:pt>
    <dgm:pt modelId="{978A34D1-7549-4FD2-AB17-78BC54241786}" type="pres">
      <dgm:prSet presAssocID="{BCC3C9CF-F0BB-43B5-AE71-579A6C41ED42}" presName="circle1" presStyleLbl="node1" presStyleIdx="0" presStyleCnt="2">
        <dgm:style>
          <a:lnRef idx="0">
            <a:scrgbClr r="0" g="0" b="0"/>
          </a:lnRef>
          <a:fillRef idx="0">
            <a:scrgbClr r="0" g="0" b="0"/>
          </a:fillRef>
          <a:effectRef idx="0">
            <a:scrgbClr r="0" g="0" b="0"/>
          </a:effectRef>
          <a:fontRef idx="minor">
            <a:schemeClr val="lt1"/>
          </a:fontRef>
        </dgm:style>
      </dgm:prSet>
      <dgm:spPr>
        <a:solidFill>
          <a:schemeClr val="accent4"/>
        </a:solidFill>
        <a:ln>
          <a:noFill/>
        </a:ln>
      </dgm:spPr>
    </dgm:pt>
    <dgm:pt modelId="{5DF1A1A8-9740-4189-8ADB-81DF5CD7F24A}" type="pres">
      <dgm:prSet presAssocID="{BCC3C9CF-F0BB-43B5-AE71-579A6C41ED42}" presName="space" presStyleCnt="0"/>
      <dgm:spPr/>
    </dgm:pt>
    <dgm:pt modelId="{30295E2B-4620-4241-AFAC-61AE95B7370E}" type="pres">
      <dgm:prSet presAssocID="{BCC3C9CF-F0BB-43B5-AE71-579A6C41ED42}" presName="rect1" presStyleLbl="alignAcc1" presStyleIdx="0" presStyleCnt="2"/>
      <dgm:spPr/>
      <dgm:t>
        <a:bodyPr/>
        <a:lstStyle/>
        <a:p>
          <a:endParaRPr lang="en-US"/>
        </a:p>
      </dgm:t>
    </dgm:pt>
    <dgm:pt modelId="{B14A6331-0BE4-4B40-81D4-1EEB6926E5BB}" type="pres">
      <dgm:prSet presAssocID="{B7764DF7-D4F6-4B51-93D5-8D6CE82CB6F6}" presName="vertSpace2" presStyleLbl="node1" presStyleIdx="0" presStyleCnt="2"/>
      <dgm:spPr/>
    </dgm:pt>
    <dgm:pt modelId="{98495195-0D93-49BE-A805-77CF9AC1F6E9}" type="pres">
      <dgm:prSet presAssocID="{B7764DF7-D4F6-4B51-93D5-8D6CE82CB6F6}" presName="circle2" presStyleLbl="node1" presStyleIdx="1" presStyleCnt="2"/>
      <dgm:spPr/>
    </dgm:pt>
    <dgm:pt modelId="{9D82F430-D5A5-4251-9308-9F07A9E53E82}" type="pres">
      <dgm:prSet presAssocID="{B7764DF7-D4F6-4B51-93D5-8D6CE82CB6F6}" presName="rect2" presStyleLbl="alignAcc1" presStyleIdx="1" presStyleCnt="2"/>
      <dgm:spPr/>
      <dgm:t>
        <a:bodyPr/>
        <a:lstStyle/>
        <a:p>
          <a:endParaRPr lang="en-US"/>
        </a:p>
      </dgm:t>
    </dgm:pt>
    <dgm:pt modelId="{42019F04-FB7A-4622-A483-6A2F40B8AEAE}" type="pres">
      <dgm:prSet presAssocID="{BCC3C9CF-F0BB-43B5-AE71-579A6C41ED42}" presName="rect1ParTx" presStyleLbl="alignAcc1" presStyleIdx="1" presStyleCnt="2">
        <dgm:presLayoutVars>
          <dgm:chMax val="1"/>
          <dgm:bulletEnabled val="1"/>
        </dgm:presLayoutVars>
      </dgm:prSet>
      <dgm:spPr/>
      <dgm:t>
        <a:bodyPr/>
        <a:lstStyle/>
        <a:p>
          <a:endParaRPr lang="en-US"/>
        </a:p>
      </dgm:t>
    </dgm:pt>
    <dgm:pt modelId="{7F38FAFA-EF55-4567-A798-5BB6EFC9B1AF}" type="pres">
      <dgm:prSet presAssocID="{BCC3C9CF-F0BB-43B5-AE71-579A6C41ED42}" presName="rect1ChTx" presStyleLbl="alignAcc1" presStyleIdx="1" presStyleCnt="2">
        <dgm:presLayoutVars>
          <dgm:bulletEnabled val="1"/>
        </dgm:presLayoutVars>
      </dgm:prSet>
      <dgm:spPr/>
      <dgm:t>
        <a:bodyPr/>
        <a:lstStyle/>
        <a:p>
          <a:endParaRPr lang="en-US"/>
        </a:p>
      </dgm:t>
    </dgm:pt>
    <dgm:pt modelId="{B7ECEE21-425C-44BB-8A76-56CED8E0DAED}" type="pres">
      <dgm:prSet presAssocID="{B7764DF7-D4F6-4B51-93D5-8D6CE82CB6F6}" presName="rect2ParTx" presStyleLbl="alignAcc1" presStyleIdx="1" presStyleCnt="2">
        <dgm:presLayoutVars>
          <dgm:chMax val="1"/>
          <dgm:bulletEnabled val="1"/>
        </dgm:presLayoutVars>
      </dgm:prSet>
      <dgm:spPr/>
      <dgm:t>
        <a:bodyPr/>
        <a:lstStyle/>
        <a:p>
          <a:endParaRPr lang="en-US"/>
        </a:p>
      </dgm:t>
    </dgm:pt>
    <dgm:pt modelId="{7602E2FB-36EB-493F-9DC3-DD6BB241F356}" type="pres">
      <dgm:prSet presAssocID="{B7764DF7-D4F6-4B51-93D5-8D6CE82CB6F6}" presName="rect2ChTx" presStyleLbl="alignAcc1" presStyleIdx="1" presStyleCnt="2">
        <dgm:presLayoutVars>
          <dgm:bulletEnabled val="1"/>
        </dgm:presLayoutVars>
      </dgm:prSet>
      <dgm:spPr/>
      <dgm:t>
        <a:bodyPr/>
        <a:lstStyle/>
        <a:p>
          <a:endParaRPr lang="en-US"/>
        </a:p>
      </dgm:t>
    </dgm:pt>
  </dgm:ptLst>
  <dgm:cxnLst>
    <dgm:cxn modelId="{0AF84262-3846-45CA-BB51-2459BFB89829}" srcId="{B7764DF7-D4F6-4B51-93D5-8D6CE82CB6F6}" destId="{E28C4708-4AF7-4AAF-9BCF-96EBA329670B}" srcOrd="1" destOrd="0" parTransId="{0DC65F1A-BBB2-42F1-A8D8-F74DCB2ADB1C}" sibTransId="{01576524-8FEB-4542-9E8D-109D20D50EE9}"/>
    <dgm:cxn modelId="{E96CA5E2-967C-444E-8D0E-CC72DED1C6FF}" type="presOf" srcId="{6D7FF319-E9A5-4A34-B6C8-36398DC20D06}" destId="{7F38FAFA-EF55-4567-A798-5BB6EFC9B1AF}" srcOrd="0" destOrd="4" presId="urn:microsoft.com/office/officeart/2005/8/layout/target3"/>
    <dgm:cxn modelId="{FAC24773-F3E9-4525-9AE2-E00639D33A06}" type="presOf" srcId="{B3D0471E-24A6-4559-8456-0613E329209C}" destId="{7F38FAFA-EF55-4567-A798-5BB6EFC9B1AF}" srcOrd="0" destOrd="0" presId="urn:microsoft.com/office/officeart/2005/8/layout/target3"/>
    <dgm:cxn modelId="{BE7FD024-5EFA-4A43-9D83-F2241A42E9C7}" type="presOf" srcId="{BCC3C9CF-F0BB-43B5-AE71-579A6C41ED42}" destId="{30295E2B-4620-4241-AFAC-61AE95B7370E}" srcOrd="0" destOrd="0" presId="urn:microsoft.com/office/officeart/2005/8/layout/target3"/>
    <dgm:cxn modelId="{876C942A-17E1-407F-B9B2-D8AC49A03F06}" srcId="{B7764DF7-D4F6-4B51-93D5-8D6CE82CB6F6}" destId="{C1E71161-E1BC-42A2-9416-B7153E6E8A94}" srcOrd="7" destOrd="0" parTransId="{A16037FC-EE2E-4437-AA74-C22538F8B923}" sibTransId="{A24BE515-A652-42FB-820B-27501F6B8949}"/>
    <dgm:cxn modelId="{26BF716F-5FE9-4A0D-A6C7-D6D3727D2D91}" type="presOf" srcId="{E0EF742D-1AED-482A-B730-EDBB469FC830}" destId="{7F38FAFA-EF55-4567-A798-5BB6EFC9B1AF}" srcOrd="0" destOrd="1" presId="urn:microsoft.com/office/officeart/2005/8/layout/target3"/>
    <dgm:cxn modelId="{C2165558-AE45-4C97-BF3F-FF7A1F3EB8C0}" type="presOf" srcId="{B7764DF7-D4F6-4B51-93D5-8D6CE82CB6F6}" destId="{9D82F430-D5A5-4251-9308-9F07A9E53E82}" srcOrd="0" destOrd="0" presId="urn:microsoft.com/office/officeart/2005/8/layout/target3"/>
    <dgm:cxn modelId="{544E557B-5B21-4D6D-B826-B4CEADC878EE}" type="presOf" srcId="{1A430D2C-CFAA-4BF0-B4BB-2DC6B15B2E09}" destId="{7602E2FB-36EB-493F-9DC3-DD6BB241F356}" srcOrd="0" destOrd="6" presId="urn:microsoft.com/office/officeart/2005/8/layout/target3"/>
    <dgm:cxn modelId="{E9750F37-B9D9-48BC-A0EE-B455E83C0A23}" srcId="{B7764DF7-D4F6-4B51-93D5-8D6CE82CB6F6}" destId="{1A430D2C-CFAA-4BF0-B4BB-2DC6B15B2E09}" srcOrd="6" destOrd="0" parTransId="{05667CB9-09A0-4A4F-8855-BA7E81138086}" sibTransId="{69AA8A03-A964-41C1-A039-50C7197B4F66}"/>
    <dgm:cxn modelId="{ED3A5573-01DE-4919-9BE4-FB35B4260322}" type="presOf" srcId="{C1E71161-E1BC-42A2-9416-B7153E6E8A94}" destId="{7602E2FB-36EB-493F-9DC3-DD6BB241F356}" srcOrd="0" destOrd="7" presId="urn:microsoft.com/office/officeart/2005/8/layout/target3"/>
    <dgm:cxn modelId="{949C1A41-997E-43D0-B305-E522994181E6}" type="presOf" srcId="{3EE39508-DB69-4CB2-B436-E4167E000823}" destId="{0A947DD4-AAF2-4060-9C23-9E68E7FB24BE}" srcOrd="0" destOrd="0" presId="urn:microsoft.com/office/officeart/2005/8/layout/target3"/>
    <dgm:cxn modelId="{C20FA3EC-F090-4A59-B847-C7A725139A4A}" srcId="{BCC3C9CF-F0BB-43B5-AE71-579A6C41ED42}" destId="{B3D0471E-24A6-4559-8456-0613E329209C}" srcOrd="0" destOrd="0" parTransId="{3557C2A8-6E5F-4743-AD27-4D2EA1538165}" sibTransId="{3B898C97-A6B0-4D56-BD8F-847A7A58AEBD}"/>
    <dgm:cxn modelId="{43BBCB71-4B3B-44B9-BE14-B4B92E6C6A2C}" srcId="{BCC3C9CF-F0BB-43B5-AE71-579A6C41ED42}" destId="{AC73F0A0-CEAD-4C0B-B9EA-16C3E2D7F287}" srcOrd="3" destOrd="0" parTransId="{34530689-D713-46E8-95E3-194F42DE434D}" sibTransId="{F491EFB7-654C-4E81-A7E4-4A8D21EC48D1}"/>
    <dgm:cxn modelId="{750943BB-32AA-4E6D-AFA7-F4B6448B1777}" srcId="{3EE39508-DB69-4CB2-B436-E4167E000823}" destId="{B7764DF7-D4F6-4B51-93D5-8D6CE82CB6F6}" srcOrd="1" destOrd="0" parTransId="{C1E28BAC-9119-469D-BA83-903DBA02BEC4}" sibTransId="{A1F4BB88-16AB-4407-A8F8-D2D4A0B129B8}"/>
    <dgm:cxn modelId="{2419CDB9-A114-4637-8527-FFCEF88DE8B4}" type="presOf" srcId="{D6F04662-B5A8-4E05-A8B3-FA9517CFE419}" destId="{7602E2FB-36EB-493F-9DC3-DD6BB241F356}" srcOrd="0" destOrd="2" presId="urn:microsoft.com/office/officeart/2005/8/layout/target3"/>
    <dgm:cxn modelId="{1344B3F5-858A-4ACA-92E9-6D09EA76BBFB}" srcId="{B7764DF7-D4F6-4B51-93D5-8D6CE82CB6F6}" destId="{9B58874C-B892-40AF-9B2A-9557B8519153}" srcOrd="5" destOrd="0" parTransId="{8AEEC66F-D0AD-4B59-B587-A607A7158185}" sibTransId="{CFCD0A23-D52B-49B9-B220-E13FAFEA31BC}"/>
    <dgm:cxn modelId="{2E5D5DF8-06AC-4765-8216-F9767741DA7A}" srcId="{B7764DF7-D4F6-4B51-93D5-8D6CE82CB6F6}" destId="{E7A3C66A-C8C0-47BB-A796-C214009EAE35}" srcOrd="4" destOrd="0" parTransId="{4A1E4E21-146B-4D79-AD89-2111FD9D4B38}" sibTransId="{60644DDE-96F4-4BCA-89CD-197AF21E5765}"/>
    <dgm:cxn modelId="{50319035-034C-4917-98E6-AC3706538F82}" srcId="{B7764DF7-D4F6-4B51-93D5-8D6CE82CB6F6}" destId="{D83E7DA2-DB9E-4D0B-A9F3-B178CBCC7BCC}" srcOrd="0" destOrd="0" parTransId="{89885C09-6FB6-43F2-81C1-54A657A03FC0}" sibTransId="{49207D1C-D2EE-4317-AF40-297C5BE8D3E7}"/>
    <dgm:cxn modelId="{6FF0D3CD-100F-4878-92AB-C4A4D359E2C6}" type="presOf" srcId="{CC495A33-5EDE-4C04-81E0-4972DBA66C8B}" destId="{7602E2FB-36EB-493F-9DC3-DD6BB241F356}" srcOrd="0" destOrd="3" presId="urn:microsoft.com/office/officeart/2005/8/layout/target3"/>
    <dgm:cxn modelId="{A0ED6F2A-4A16-4862-A43F-703FA378A5CB}" type="presOf" srcId="{E7A3C66A-C8C0-47BB-A796-C214009EAE35}" destId="{7602E2FB-36EB-493F-9DC3-DD6BB241F356}" srcOrd="0" destOrd="4" presId="urn:microsoft.com/office/officeart/2005/8/layout/target3"/>
    <dgm:cxn modelId="{47D12C92-F00B-4503-8641-EA15CC7C73D7}" type="presOf" srcId="{D83E7DA2-DB9E-4D0B-A9F3-B178CBCC7BCC}" destId="{7602E2FB-36EB-493F-9DC3-DD6BB241F356}" srcOrd="0" destOrd="0" presId="urn:microsoft.com/office/officeart/2005/8/layout/target3"/>
    <dgm:cxn modelId="{70FF2FCB-E95E-4C77-B6BB-CE398D9F7898}" srcId="{BCC3C9CF-F0BB-43B5-AE71-579A6C41ED42}" destId="{E0EF742D-1AED-482A-B730-EDBB469FC830}" srcOrd="1" destOrd="0" parTransId="{B468B73F-D3EA-4CF0-8890-A78A0A1495E5}" sibTransId="{1904E9BF-D0B1-4070-93A4-26DA3E4A882E}"/>
    <dgm:cxn modelId="{A47B7A27-8612-4C01-B068-0156BBB35478}" srcId="{BCC3C9CF-F0BB-43B5-AE71-579A6C41ED42}" destId="{6D7FF319-E9A5-4A34-B6C8-36398DC20D06}" srcOrd="4" destOrd="0" parTransId="{E0C4A29C-DFB9-435C-BD3B-12FF87B3C8C0}" sibTransId="{BF1EF138-64F0-4C78-9A71-566DC42687B5}"/>
    <dgm:cxn modelId="{237BAEF7-C476-4277-9F4A-59FFD0E7F1E6}" type="presOf" srcId="{BCC3C9CF-F0BB-43B5-AE71-579A6C41ED42}" destId="{42019F04-FB7A-4622-A483-6A2F40B8AEAE}" srcOrd="1" destOrd="0" presId="urn:microsoft.com/office/officeart/2005/8/layout/target3"/>
    <dgm:cxn modelId="{2A74AFF6-83DF-4E3F-AB89-ECDA6383C8A0}" srcId="{3EE39508-DB69-4CB2-B436-E4167E000823}" destId="{BCC3C9CF-F0BB-43B5-AE71-579A6C41ED42}" srcOrd="0" destOrd="0" parTransId="{F623B60B-F0E0-4116-87B4-F35C7E6B5D0D}" sibTransId="{E8575E20-29CA-46E2-8C0C-802E61297A16}"/>
    <dgm:cxn modelId="{C8E5B85C-F20A-44A9-9ED8-16A2D132F606}" srcId="{BCC3C9CF-F0BB-43B5-AE71-579A6C41ED42}" destId="{8661361C-C98A-4A19-A489-4A45AB1367F4}" srcOrd="2" destOrd="0" parTransId="{9CE3D7CF-5CEE-40C1-9B4A-604B01E47BD5}" sibTransId="{A07E5892-8A7A-4BF2-BBA2-68EA090E9042}"/>
    <dgm:cxn modelId="{F4FC0CFD-4CA1-4587-9F5D-13C6D4E2D13B}" type="presOf" srcId="{B7764DF7-D4F6-4B51-93D5-8D6CE82CB6F6}" destId="{B7ECEE21-425C-44BB-8A76-56CED8E0DAED}" srcOrd="1" destOrd="0" presId="urn:microsoft.com/office/officeart/2005/8/layout/target3"/>
    <dgm:cxn modelId="{35F5639C-513B-4B88-ADC2-BED93D262BCA}" type="presOf" srcId="{8661361C-C98A-4A19-A489-4A45AB1367F4}" destId="{7F38FAFA-EF55-4567-A798-5BB6EFC9B1AF}" srcOrd="0" destOrd="2" presId="urn:microsoft.com/office/officeart/2005/8/layout/target3"/>
    <dgm:cxn modelId="{D20C123F-DE2B-441A-B6A5-6D9DBBC4A260}" srcId="{B7764DF7-D4F6-4B51-93D5-8D6CE82CB6F6}" destId="{CC495A33-5EDE-4C04-81E0-4972DBA66C8B}" srcOrd="3" destOrd="0" parTransId="{BD9065BC-E5CC-4C3E-8C9D-1428C7E5919D}" sibTransId="{F0C71481-4961-41DE-9EA2-FF53734B861B}"/>
    <dgm:cxn modelId="{9CBB0522-6A91-4325-A371-3E1C0BEE24B7}" type="presOf" srcId="{9B58874C-B892-40AF-9B2A-9557B8519153}" destId="{7602E2FB-36EB-493F-9DC3-DD6BB241F356}" srcOrd="0" destOrd="5" presId="urn:microsoft.com/office/officeart/2005/8/layout/target3"/>
    <dgm:cxn modelId="{432B5612-5917-43AF-8943-DB2A6AAF6272}" srcId="{B7764DF7-D4F6-4B51-93D5-8D6CE82CB6F6}" destId="{D6F04662-B5A8-4E05-A8B3-FA9517CFE419}" srcOrd="2" destOrd="0" parTransId="{E53498AF-5B5B-46AC-B171-8B30794A0D9D}" sibTransId="{CC4CCBD0-8131-4BC9-AD34-B9E62BF4DC3F}"/>
    <dgm:cxn modelId="{F0EC66DC-A41D-4B32-BE69-DEA64D22E688}" type="presOf" srcId="{E28C4708-4AF7-4AAF-9BCF-96EBA329670B}" destId="{7602E2FB-36EB-493F-9DC3-DD6BB241F356}" srcOrd="0" destOrd="1" presId="urn:microsoft.com/office/officeart/2005/8/layout/target3"/>
    <dgm:cxn modelId="{1C5DDB24-2EA5-4825-8F58-CA4719E35DB3}" type="presOf" srcId="{AC73F0A0-CEAD-4C0B-B9EA-16C3E2D7F287}" destId="{7F38FAFA-EF55-4567-A798-5BB6EFC9B1AF}" srcOrd="0" destOrd="3" presId="urn:microsoft.com/office/officeart/2005/8/layout/target3"/>
    <dgm:cxn modelId="{3EF0B72A-5A68-44EA-BC7E-8DF107C9EC1A}" type="presParOf" srcId="{0A947DD4-AAF2-4060-9C23-9E68E7FB24BE}" destId="{978A34D1-7549-4FD2-AB17-78BC54241786}" srcOrd="0" destOrd="0" presId="urn:microsoft.com/office/officeart/2005/8/layout/target3"/>
    <dgm:cxn modelId="{BF6C755A-F151-4DE4-89CE-510A0EF900CC}" type="presParOf" srcId="{0A947DD4-AAF2-4060-9C23-9E68E7FB24BE}" destId="{5DF1A1A8-9740-4189-8ADB-81DF5CD7F24A}" srcOrd="1" destOrd="0" presId="urn:microsoft.com/office/officeart/2005/8/layout/target3"/>
    <dgm:cxn modelId="{BCE578FA-B791-41A6-B3D7-8CB3ACC6A514}" type="presParOf" srcId="{0A947DD4-AAF2-4060-9C23-9E68E7FB24BE}" destId="{30295E2B-4620-4241-AFAC-61AE95B7370E}" srcOrd="2" destOrd="0" presId="urn:microsoft.com/office/officeart/2005/8/layout/target3"/>
    <dgm:cxn modelId="{0A7E11E8-6CBD-4C19-B696-E6BB838ADA52}" type="presParOf" srcId="{0A947DD4-AAF2-4060-9C23-9E68E7FB24BE}" destId="{B14A6331-0BE4-4B40-81D4-1EEB6926E5BB}" srcOrd="3" destOrd="0" presId="urn:microsoft.com/office/officeart/2005/8/layout/target3"/>
    <dgm:cxn modelId="{AE081BE5-A6AD-4581-9A43-51CEC21729B2}" type="presParOf" srcId="{0A947DD4-AAF2-4060-9C23-9E68E7FB24BE}" destId="{98495195-0D93-49BE-A805-77CF9AC1F6E9}" srcOrd="4" destOrd="0" presId="urn:microsoft.com/office/officeart/2005/8/layout/target3"/>
    <dgm:cxn modelId="{A6FE1FFF-228B-46E7-BE82-C76E8A590A61}" type="presParOf" srcId="{0A947DD4-AAF2-4060-9C23-9E68E7FB24BE}" destId="{9D82F430-D5A5-4251-9308-9F07A9E53E82}" srcOrd="5" destOrd="0" presId="urn:microsoft.com/office/officeart/2005/8/layout/target3"/>
    <dgm:cxn modelId="{6E409088-FF55-47CF-832E-F55327C203D2}" type="presParOf" srcId="{0A947DD4-AAF2-4060-9C23-9E68E7FB24BE}" destId="{42019F04-FB7A-4622-A483-6A2F40B8AEAE}" srcOrd="6" destOrd="0" presId="urn:microsoft.com/office/officeart/2005/8/layout/target3"/>
    <dgm:cxn modelId="{4F4CD2BD-5BFD-4647-A0E8-05619A2472FD}" type="presParOf" srcId="{0A947DD4-AAF2-4060-9C23-9E68E7FB24BE}" destId="{7F38FAFA-EF55-4567-A798-5BB6EFC9B1AF}" srcOrd="7" destOrd="0" presId="urn:microsoft.com/office/officeart/2005/8/layout/target3"/>
    <dgm:cxn modelId="{076C527B-FC88-4A8F-89A7-9C68C14B4444}" type="presParOf" srcId="{0A947DD4-AAF2-4060-9C23-9E68E7FB24BE}" destId="{B7ECEE21-425C-44BB-8A76-56CED8E0DAED}" srcOrd="8" destOrd="0" presId="urn:microsoft.com/office/officeart/2005/8/layout/target3"/>
    <dgm:cxn modelId="{B8135842-AFA4-439A-B1D4-B469EF92EA6E}" type="presParOf" srcId="{0A947DD4-AAF2-4060-9C23-9E68E7FB24BE}" destId="{7602E2FB-36EB-493F-9DC3-DD6BB241F356}" srcOrd="9"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E3296DFA-A764-4932-B630-2E707C2295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 xmlns:a16="http://schemas.microsoft.com/office/drawing/2014/main" id="{0E4F4CE3-E28E-414B-B16F-57A0B77365D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CED7BC9-515A-40F8-8B78-B76FFA66BFCA}" type="datetimeFigureOut">
              <a:rPr lang="en-GB" smtClean="0"/>
              <a:t>13/07/2019</a:t>
            </a:fld>
            <a:endParaRPr lang="en-GB"/>
          </a:p>
        </p:txBody>
      </p:sp>
      <p:sp>
        <p:nvSpPr>
          <p:cNvPr id="4" name="Footer Placeholder 3">
            <a:extLst>
              <a:ext uri="{FF2B5EF4-FFF2-40B4-BE49-F238E27FC236}">
                <a16:creationId xmlns="" xmlns:a16="http://schemas.microsoft.com/office/drawing/2014/main" id="{FEDC0ECD-A54C-4AE2-8FA2-686C1FC7B24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 xmlns:a16="http://schemas.microsoft.com/office/drawing/2014/main" id="{1476D486-56AD-4A7E-A752-4A5FB6A7AA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A34AAF1-04C3-46E6-B891-57FB5DEAEA87}" type="slidenum">
              <a:rPr lang="en-GB" smtClean="0"/>
              <a:t>‹#›</a:t>
            </a:fld>
            <a:endParaRPr lang="en-GB"/>
          </a:p>
        </p:txBody>
      </p:sp>
    </p:spTree>
    <p:extLst>
      <p:ext uri="{BB962C8B-B14F-4D97-AF65-F5344CB8AC3E}">
        <p14:creationId xmlns:p14="http://schemas.microsoft.com/office/powerpoint/2010/main" val="33425861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D11144-9462-3142-A3E8-767EA9B0C457}" type="datetimeFigureOut">
              <a:rPr lang="en-US" smtClean="0"/>
              <a:t>13-Jul-19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22B1F2-3B54-CB42-94EA-2579E33DB23C}" type="slidenum">
              <a:rPr lang="en-US" smtClean="0"/>
              <a:t>‹#›</a:t>
            </a:fld>
            <a:endParaRPr lang="en-US"/>
          </a:p>
        </p:txBody>
      </p:sp>
    </p:spTree>
    <p:extLst>
      <p:ext uri="{BB962C8B-B14F-4D97-AF65-F5344CB8AC3E}">
        <p14:creationId xmlns:p14="http://schemas.microsoft.com/office/powerpoint/2010/main" val="1930986848"/>
      </p:ext>
    </p:extLst>
  </p:cSld>
  <p:clrMap bg1="lt1" tx1="dk1" bg2="lt2" tx2="dk2" accent1="accent1" accent2="accent2" accent3="accent3" accent4="accent4" accent5="accent5" accent6="accent6" hlink="hlink" folHlink="folHlink"/>
  <p:hf hdr="0" ftr="0" dt="0"/>
  <p:notesStyle>
    <a:lvl1pPr marL="0" algn="l" defTabSz="1828891" rtl="0" eaLnBrk="1" latinLnBrk="0" hangingPunct="1">
      <a:defRPr sz="2400" kern="1200">
        <a:solidFill>
          <a:schemeClr val="tx1"/>
        </a:solidFill>
        <a:latin typeface="+mn-lt"/>
        <a:ea typeface="+mn-ea"/>
        <a:cs typeface="+mn-cs"/>
      </a:defRPr>
    </a:lvl1pPr>
    <a:lvl2pPr marL="914446" algn="l" defTabSz="1828891" rtl="0" eaLnBrk="1" latinLnBrk="0" hangingPunct="1">
      <a:defRPr sz="2400" kern="1200">
        <a:solidFill>
          <a:schemeClr val="tx1"/>
        </a:solidFill>
        <a:latin typeface="+mn-lt"/>
        <a:ea typeface="+mn-ea"/>
        <a:cs typeface="+mn-cs"/>
      </a:defRPr>
    </a:lvl2pPr>
    <a:lvl3pPr marL="1828891" algn="l" defTabSz="1828891" rtl="0" eaLnBrk="1" latinLnBrk="0" hangingPunct="1">
      <a:defRPr sz="2400" kern="1200">
        <a:solidFill>
          <a:schemeClr val="tx1"/>
        </a:solidFill>
        <a:latin typeface="+mn-lt"/>
        <a:ea typeface="+mn-ea"/>
        <a:cs typeface="+mn-cs"/>
      </a:defRPr>
    </a:lvl3pPr>
    <a:lvl4pPr marL="2743337" algn="l" defTabSz="1828891" rtl="0" eaLnBrk="1" latinLnBrk="0" hangingPunct="1">
      <a:defRPr sz="2400" kern="1200">
        <a:solidFill>
          <a:schemeClr val="tx1"/>
        </a:solidFill>
        <a:latin typeface="+mn-lt"/>
        <a:ea typeface="+mn-ea"/>
        <a:cs typeface="+mn-cs"/>
      </a:defRPr>
    </a:lvl4pPr>
    <a:lvl5pPr marL="3657783" algn="l" defTabSz="1828891" rtl="0" eaLnBrk="1" latinLnBrk="0" hangingPunct="1">
      <a:defRPr sz="2400" kern="1200">
        <a:solidFill>
          <a:schemeClr val="tx1"/>
        </a:solidFill>
        <a:latin typeface="+mn-lt"/>
        <a:ea typeface="+mn-ea"/>
        <a:cs typeface="+mn-cs"/>
      </a:defRPr>
    </a:lvl5pPr>
    <a:lvl6pPr marL="4572229" algn="l" defTabSz="1828891" rtl="0" eaLnBrk="1" latinLnBrk="0" hangingPunct="1">
      <a:defRPr sz="2400" kern="1200">
        <a:solidFill>
          <a:schemeClr val="tx1"/>
        </a:solidFill>
        <a:latin typeface="+mn-lt"/>
        <a:ea typeface="+mn-ea"/>
        <a:cs typeface="+mn-cs"/>
      </a:defRPr>
    </a:lvl6pPr>
    <a:lvl7pPr marL="5486674" algn="l" defTabSz="1828891" rtl="0" eaLnBrk="1" latinLnBrk="0" hangingPunct="1">
      <a:defRPr sz="2400" kern="1200">
        <a:solidFill>
          <a:schemeClr val="tx1"/>
        </a:solidFill>
        <a:latin typeface="+mn-lt"/>
        <a:ea typeface="+mn-ea"/>
        <a:cs typeface="+mn-cs"/>
      </a:defRPr>
    </a:lvl7pPr>
    <a:lvl8pPr marL="6401120" algn="l" defTabSz="1828891" rtl="0" eaLnBrk="1" latinLnBrk="0" hangingPunct="1">
      <a:defRPr sz="2400" kern="1200">
        <a:solidFill>
          <a:schemeClr val="tx1"/>
        </a:solidFill>
        <a:latin typeface="+mn-lt"/>
        <a:ea typeface="+mn-ea"/>
        <a:cs typeface="+mn-cs"/>
      </a:defRPr>
    </a:lvl8pPr>
    <a:lvl9pPr marL="7315566" algn="l" defTabSz="1828891"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1</a:t>
            </a:fld>
            <a:endParaRPr lang="en-US" dirty="0"/>
          </a:p>
        </p:txBody>
      </p:sp>
    </p:spTree>
    <p:extLst>
      <p:ext uri="{BB962C8B-B14F-4D97-AF65-F5344CB8AC3E}">
        <p14:creationId xmlns:p14="http://schemas.microsoft.com/office/powerpoint/2010/main" val="1323080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2244726"/>
            <a:ext cx="15544800" cy="4775200"/>
          </a:xfrm>
        </p:spPr>
        <p:txBody>
          <a:bodyPr anchor="b"/>
          <a:lstStyle>
            <a:lvl1pPr algn="ctr">
              <a:defRPr sz="12000"/>
            </a:lvl1pPr>
          </a:lstStyle>
          <a:p>
            <a:r>
              <a:rPr lang="en-US"/>
              <a:t>Click to edit Master title style</a:t>
            </a:r>
            <a:endParaRPr lang="en-US" dirty="0"/>
          </a:p>
        </p:txBody>
      </p:sp>
      <p:sp>
        <p:nvSpPr>
          <p:cNvPr id="3" name="Subtitle 2"/>
          <p:cNvSpPr>
            <a:spLocks noGrp="1"/>
          </p:cNvSpPr>
          <p:nvPr>
            <p:ph type="subTitle" idx="1"/>
          </p:nvPr>
        </p:nvSpPr>
        <p:spPr>
          <a:xfrm>
            <a:off x="2286000" y="7204076"/>
            <a:ext cx="13716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BBC910-17A8-5042-A077-D5AF11B6BDF4}" type="slidenum">
              <a:rPr lang="en-US" smtClean="0"/>
              <a:t>‹#›</a:t>
            </a:fld>
            <a:endParaRPr lang="en-US"/>
          </a:p>
        </p:txBody>
      </p:sp>
    </p:spTree>
    <p:extLst>
      <p:ext uri="{BB962C8B-B14F-4D97-AF65-F5344CB8AC3E}">
        <p14:creationId xmlns:p14="http://schemas.microsoft.com/office/powerpoint/2010/main" val="512292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BBC910-17A8-5042-A077-D5AF11B6BDF4}" type="slidenum">
              <a:rPr lang="en-US" smtClean="0"/>
              <a:t>‹#›</a:t>
            </a:fld>
            <a:endParaRPr lang="en-US"/>
          </a:p>
        </p:txBody>
      </p:sp>
    </p:spTree>
    <p:extLst>
      <p:ext uri="{BB962C8B-B14F-4D97-AF65-F5344CB8AC3E}">
        <p14:creationId xmlns:p14="http://schemas.microsoft.com/office/powerpoint/2010/main" val="3503719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1" y="730250"/>
            <a:ext cx="3943350" cy="1162367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1" y="730250"/>
            <a:ext cx="11601450"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BBC910-17A8-5042-A077-D5AF11B6BDF4}" type="slidenum">
              <a:rPr lang="en-US" smtClean="0"/>
              <a:t>‹#›</a:t>
            </a:fld>
            <a:endParaRPr lang="en-US"/>
          </a:p>
        </p:txBody>
      </p:sp>
    </p:spTree>
    <p:extLst>
      <p:ext uri="{BB962C8B-B14F-4D97-AF65-F5344CB8AC3E}">
        <p14:creationId xmlns:p14="http://schemas.microsoft.com/office/powerpoint/2010/main" val="21181609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3_Blank">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3" y="0"/>
            <a:ext cx="18287999" cy="13716000"/>
          </a:xfrm>
          <a:effectLst/>
        </p:spPr>
        <p:txBody>
          <a:bodyPr>
            <a:normAutofit/>
          </a:bodyPr>
          <a:lstStyle>
            <a:lvl1pPr marL="0" indent="0">
              <a:buNone/>
              <a:defRPr sz="4200">
                <a:ln>
                  <a:noFill/>
                </a:ln>
                <a:solidFill>
                  <a:schemeClr val="bg1">
                    <a:lumMod val="85000"/>
                  </a:schemeClr>
                </a:solidFill>
              </a:defRPr>
            </a:lvl1pPr>
          </a:lstStyle>
          <a:p>
            <a:r>
              <a:rPr lang="en-US"/>
              <a:t>Drag picture to placeholder or click icon to add</a:t>
            </a:r>
            <a:endParaRPr lang="en-US" dirty="0"/>
          </a:p>
        </p:txBody>
      </p:sp>
    </p:spTree>
    <p:extLst>
      <p:ext uri="{BB962C8B-B14F-4D97-AF65-F5344CB8AC3E}">
        <p14:creationId xmlns:p14="http://schemas.microsoft.com/office/powerpoint/2010/main" val="24041957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4 Images">
    <p:spTree>
      <p:nvGrpSpPr>
        <p:cNvPr id="1" name=""/>
        <p:cNvGrpSpPr/>
        <p:nvPr/>
      </p:nvGrpSpPr>
      <p:grpSpPr>
        <a:xfrm>
          <a:off x="0" y="0"/>
          <a:ext cx="0" cy="0"/>
          <a:chOff x="0" y="0"/>
          <a:chExt cx="0" cy="0"/>
        </a:xfrm>
      </p:grpSpPr>
      <p:sp>
        <p:nvSpPr>
          <p:cNvPr id="7" name="Picture Placeholder 13"/>
          <p:cNvSpPr>
            <a:spLocks noGrp="1"/>
          </p:cNvSpPr>
          <p:nvPr>
            <p:ph type="pic" sz="quarter" idx="13"/>
          </p:nvPr>
        </p:nvSpPr>
        <p:spPr>
          <a:xfrm>
            <a:off x="0" y="0"/>
            <a:ext cx="18288000" cy="8039968"/>
          </a:xfrm>
          <a:effectLst/>
        </p:spPr>
        <p:txBody>
          <a:bodyPr>
            <a:normAutofit/>
          </a:bodyPr>
          <a:lstStyle>
            <a:lvl1pPr marL="0" indent="0">
              <a:buNone/>
              <a:defRPr sz="36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3990183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BBC910-17A8-5042-A077-D5AF11B6BDF4}" type="slidenum">
              <a:rPr lang="en-US" smtClean="0"/>
              <a:t>‹#›</a:t>
            </a:fld>
            <a:endParaRPr lang="en-US"/>
          </a:p>
        </p:txBody>
      </p:sp>
    </p:spTree>
    <p:extLst>
      <p:ext uri="{BB962C8B-B14F-4D97-AF65-F5344CB8AC3E}">
        <p14:creationId xmlns:p14="http://schemas.microsoft.com/office/powerpoint/2010/main" val="999111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3419479"/>
            <a:ext cx="15773400" cy="5705474"/>
          </a:xfrm>
        </p:spPr>
        <p:txBody>
          <a:bodyPr anchor="b"/>
          <a:lstStyle>
            <a:lvl1pPr>
              <a:defRPr sz="12000"/>
            </a:lvl1pPr>
          </a:lstStyle>
          <a:p>
            <a:r>
              <a:rPr lang="en-US"/>
              <a:t>Click to edit Master title style</a:t>
            </a:r>
            <a:endParaRPr lang="en-US" dirty="0"/>
          </a:p>
        </p:txBody>
      </p:sp>
      <p:sp>
        <p:nvSpPr>
          <p:cNvPr id="3" name="Text Placeholder 2"/>
          <p:cNvSpPr>
            <a:spLocks noGrp="1"/>
          </p:cNvSpPr>
          <p:nvPr>
            <p:ph type="body" idx="1"/>
          </p:nvPr>
        </p:nvSpPr>
        <p:spPr>
          <a:xfrm>
            <a:off x="1247776" y="9178929"/>
            <a:ext cx="15773400" cy="3000374"/>
          </a:xfrm>
        </p:spPr>
        <p:txBody>
          <a:bodyPr/>
          <a:lstStyle>
            <a:lvl1pPr marL="0" indent="0">
              <a:buNone/>
              <a:defRPr sz="4800">
                <a:solidFill>
                  <a:schemeClr val="tx1"/>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BBC910-17A8-5042-A077-D5AF11B6BDF4}" type="slidenum">
              <a:rPr lang="en-US" smtClean="0"/>
              <a:t>‹#›</a:t>
            </a:fld>
            <a:endParaRPr lang="en-US"/>
          </a:p>
        </p:txBody>
      </p:sp>
    </p:spTree>
    <p:extLst>
      <p:ext uri="{BB962C8B-B14F-4D97-AF65-F5344CB8AC3E}">
        <p14:creationId xmlns:p14="http://schemas.microsoft.com/office/powerpoint/2010/main" val="978424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3651250"/>
            <a:ext cx="77724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3651250"/>
            <a:ext cx="77724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BBC910-17A8-5042-A077-D5AF11B6BDF4}" type="slidenum">
              <a:rPr lang="en-US" smtClean="0"/>
              <a:t>‹#›</a:t>
            </a:fld>
            <a:endParaRPr lang="en-US"/>
          </a:p>
        </p:txBody>
      </p:sp>
    </p:spTree>
    <p:extLst>
      <p:ext uri="{BB962C8B-B14F-4D97-AF65-F5344CB8AC3E}">
        <p14:creationId xmlns:p14="http://schemas.microsoft.com/office/powerpoint/2010/main" val="2825012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730253"/>
            <a:ext cx="15773400" cy="265112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4" y="3362326"/>
            <a:ext cx="7736680"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p:cNvSpPr>
            <a:spLocks noGrp="1"/>
          </p:cNvSpPr>
          <p:nvPr>
            <p:ph sz="half" idx="2"/>
          </p:nvPr>
        </p:nvSpPr>
        <p:spPr>
          <a:xfrm>
            <a:off x="1259684" y="5010150"/>
            <a:ext cx="7736680"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1" y="3362326"/>
            <a:ext cx="7774782"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p:cNvSpPr>
            <a:spLocks noGrp="1"/>
          </p:cNvSpPr>
          <p:nvPr>
            <p:ph sz="quarter" idx="4"/>
          </p:nvPr>
        </p:nvSpPr>
        <p:spPr>
          <a:xfrm>
            <a:off x="9258301" y="5010150"/>
            <a:ext cx="7774782"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BBC910-17A8-5042-A077-D5AF11B6BDF4}" type="slidenum">
              <a:rPr lang="en-US" smtClean="0"/>
              <a:t>‹#›</a:t>
            </a:fld>
            <a:endParaRPr lang="en-US"/>
          </a:p>
        </p:txBody>
      </p:sp>
    </p:spTree>
    <p:extLst>
      <p:ext uri="{BB962C8B-B14F-4D97-AF65-F5344CB8AC3E}">
        <p14:creationId xmlns:p14="http://schemas.microsoft.com/office/powerpoint/2010/main" val="4098875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BBC910-17A8-5042-A077-D5AF11B6BDF4}" type="slidenum">
              <a:rPr lang="en-US" smtClean="0"/>
              <a:t>‹#›</a:t>
            </a:fld>
            <a:endParaRPr lang="en-US"/>
          </a:p>
        </p:txBody>
      </p:sp>
    </p:spTree>
    <p:extLst>
      <p:ext uri="{BB962C8B-B14F-4D97-AF65-F5344CB8AC3E}">
        <p14:creationId xmlns:p14="http://schemas.microsoft.com/office/powerpoint/2010/main" val="3198876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BBC910-17A8-5042-A077-D5AF11B6BDF4}" type="slidenum">
              <a:rPr lang="en-US" smtClean="0"/>
              <a:t>‹#›</a:t>
            </a:fld>
            <a:endParaRPr lang="en-US"/>
          </a:p>
        </p:txBody>
      </p:sp>
    </p:spTree>
    <p:extLst>
      <p:ext uri="{BB962C8B-B14F-4D97-AF65-F5344CB8AC3E}">
        <p14:creationId xmlns:p14="http://schemas.microsoft.com/office/powerpoint/2010/main" val="1472549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914400"/>
            <a:ext cx="5898356" cy="3200400"/>
          </a:xfrm>
        </p:spPr>
        <p:txBody>
          <a:bodyPr anchor="b"/>
          <a:lstStyle>
            <a:lvl1pPr>
              <a:defRPr sz="6400"/>
            </a:lvl1pPr>
          </a:lstStyle>
          <a:p>
            <a:r>
              <a:rPr lang="en-US"/>
              <a:t>Click to edit Master title style</a:t>
            </a:r>
            <a:endParaRPr lang="en-US" dirty="0"/>
          </a:p>
        </p:txBody>
      </p:sp>
      <p:sp>
        <p:nvSpPr>
          <p:cNvPr id="3" name="Content Placeholder 2"/>
          <p:cNvSpPr>
            <a:spLocks noGrp="1"/>
          </p:cNvSpPr>
          <p:nvPr>
            <p:ph idx="1"/>
          </p:nvPr>
        </p:nvSpPr>
        <p:spPr>
          <a:xfrm>
            <a:off x="7774782" y="1974853"/>
            <a:ext cx="92583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2" y="4114800"/>
            <a:ext cx="5898356"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BBC910-17A8-5042-A077-D5AF11B6BDF4}" type="slidenum">
              <a:rPr lang="en-US" smtClean="0"/>
              <a:t>‹#›</a:t>
            </a:fld>
            <a:endParaRPr lang="en-US"/>
          </a:p>
        </p:txBody>
      </p:sp>
    </p:spTree>
    <p:extLst>
      <p:ext uri="{BB962C8B-B14F-4D97-AF65-F5344CB8AC3E}">
        <p14:creationId xmlns:p14="http://schemas.microsoft.com/office/powerpoint/2010/main" val="3535717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914400"/>
            <a:ext cx="5898356" cy="3200400"/>
          </a:xfrm>
        </p:spPr>
        <p:txBody>
          <a:bodyPr anchor="b"/>
          <a:lstStyle>
            <a:lvl1pPr>
              <a:defRPr sz="6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974853"/>
            <a:ext cx="9258300" cy="9747250"/>
          </a:xfrm>
        </p:spPr>
        <p:txBody>
          <a:bodyPr anchor="t"/>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a:t>Click icon to add picture</a:t>
            </a:r>
            <a:endParaRPr lang="en-US" dirty="0"/>
          </a:p>
        </p:txBody>
      </p:sp>
      <p:sp>
        <p:nvSpPr>
          <p:cNvPr id="4" name="Text Placeholder 3"/>
          <p:cNvSpPr>
            <a:spLocks noGrp="1"/>
          </p:cNvSpPr>
          <p:nvPr>
            <p:ph type="body" sz="half" idx="2"/>
          </p:nvPr>
        </p:nvSpPr>
        <p:spPr>
          <a:xfrm>
            <a:off x="1259682" y="4114800"/>
            <a:ext cx="5898356"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BBC910-17A8-5042-A077-D5AF11B6BDF4}" type="slidenum">
              <a:rPr lang="en-US" smtClean="0"/>
              <a:t>‹#›</a:t>
            </a:fld>
            <a:endParaRPr lang="en-US"/>
          </a:p>
        </p:txBody>
      </p:sp>
    </p:spTree>
    <p:extLst>
      <p:ext uri="{BB962C8B-B14F-4D97-AF65-F5344CB8AC3E}">
        <p14:creationId xmlns:p14="http://schemas.microsoft.com/office/powerpoint/2010/main" val="30385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730253"/>
            <a:ext cx="15773400" cy="265112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3651250"/>
            <a:ext cx="15773400"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12712703"/>
            <a:ext cx="41148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6057900" y="12712703"/>
            <a:ext cx="61722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12712703"/>
            <a:ext cx="41148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3CBBC910-17A8-5042-A077-D5AF11B6BDF4}" type="slidenum">
              <a:rPr lang="en-US" smtClean="0"/>
              <a:t>‹#›</a:t>
            </a:fld>
            <a:endParaRPr lang="en-US"/>
          </a:p>
        </p:txBody>
      </p:sp>
    </p:spTree>
    <p:extLst>
      <p:ext uri="{BB962C8B-B14F-4D97-AF65-F5344CB8AC3E}">
        <p14:creationId xmlns:p14="http://schemas.microsoft.com/office/powerpoint/2010/main" val="233733696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p:hf sldNum="0" hdr="0" ftr="0" dt="0"/>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gif"/><Relationship Id="rId2" Type="http://schemas.openxmlformats.org/officeDocument/2006/relationships/image" Target="../media/image12.jpg"/><Relationship Id="rId1" Type="http://schemas.openxmlformats.org/officeDocument/2006/relationships/slideLayout" Target="../slideLayouts/slideLayout13.xml"/><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hyperlink" Target="mailto:info@lgcuae.com" TargetMode="External"/><Relationship Id="rId2" Type="http://schemas.openxmlformats.org/officeDocument/2006/relationships/image" Target="../media/image20.jpg"/><Relationship Id="rId1" Type="http://schemas.openxmlformats.org/officeDocument/2006/relationships/slideLayout" Target="../slideLayouts/slideLayout12.xml"/><Relationship Id="rId5" Type="http://schemas.openxmlformats.org/officeDocument/2006/relationships/image" Target="../media/image22.jp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 xmlns:a16="http://schemas.microsoft.com/office/drawing/2014/main" id="{8BBB792B-3861-4B24-B4ED-125F3C5C4C69}"/>
              </a:ext>
              <a:ext uri="{C183D7F6-B498-43B3-948B-1728B52AA6E4}">
                <adec:decorative xmlns="" xmlns:adec="http://schemas.microsoft.com/office/drawing/2017/decorative" val="1"/>
              </a:ext>
            </a:extLst>
          </p:cNvPr>
          <p:cNvPicPr>
            <a:picLocks noGrp="1" noChangeAspect="1"/>
          </p:cNvPicPr>
          <p:nvPr>
            <p:ph type="pic" sz="quarter" idx="13"/>
          </p:nvPr>
        </p:nvPicPr>
        <p:blipFill rotWithShape="1">
          <a:blip r:embed="rId3"/>
          <a:srcRect l="5556" r="5556"/>
          <a:stretch/>
        </p:blipFill>
        <p:spPr>
          <a:xfrm>
            <a:off x="3" y="0"/>
            <a:ext cx="18287999" cy="13716000"/>
          </a:xfrm>
        </p:spPr>
      </p:pic>
      <p:sp>
        <p:nvSpPr>
          <p:cNvPr id="12" name="Rectangle 11"/>
          <p:cNvSpPr/>
          <p:nvPr/>
        </p:nvSpPr>
        <p:spPr>
          <a:xfrm>
            <a:off x="3" y="0"/>
            <a:ext cx="18287999" cy="13716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charset="0"/>
            </a:endParaRPr>
          </a:p>
        </p:txBody>
      </p:sp>
      <p:sp>
        <p:nvSpPr>
          <p:cNvPr id="19" name="TextBox 18"/>
          <p:cNvSpPr txBox="1"/>
          <p:nvPr/>
        </p:nvSpPr>
        <p:spPr>
          <a:xfrm>
            <a:off x="967631" y="8320767"/>
            <a:ext cx="16352737" cy="2800767"/>
          </a:xfrm>
          <a:prstGeom prst="rect">
            <a:avLst/>
          </a:prstGeom>
          <a:noFill/>
        </p:spPr>
        <p:txBody>
          <a:bodyPr wrap="square" rtlCol="0">
            <a:spAutoFit/>
          </a:bodyPr>
          <a:lstStyle/>
          <a:p>
            <a:pPr algn="ctr"/>
            <a:r>
              <a:rPr lang="en-US" sz="8800" dirty="0">
                <a:solidFill>
                  <a:srgbClr val="000066"/>
                </a:solidFill>
                <a:latin typeface="Handel Gothic" pitchFamily="2" charset="0"/>
                <a:ea typeface="Lato Thin" charset="0"/>
                <a:cs typeface="Lato Thin" charset="0"/>
              </a:rPr>
              <a:t>LOYAL GENERAL CONTRACTING</a:t>
            </a:r>
          </a:p>
        </p:txBody>
      </p:sp>
      <p:sp>
        <p:nvSpPr>
          <p:cNvPr id="2" name="Rectangle 1">
            <a:extLst>
              <a:ext uri="{FF2B5EF4-FFF2-40B4-BE49-F238E27FC236}">
                <a16:creationId xmlns="" xmlns:a16="http://schemas.microsoft.com/office/drawing/2014/main" id="{54F33022-9C28-48E4-8937-FCF67C7EFD60}"/>
              </a:ext>
            </a:extLst>
          </p:cNvPr>
          <p:cNvSpPr/>
          <p:nvPr/>
        </p:nvSpPr>
        <p:spPr>
          <a:xfrm>
            <a:off x="5" y="11468100"/>
            <a:ext cx="18287997" cy="23473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p:cNvSpPr txBox="1"/>
          <p:nvPr/>
        </p:nvSpPr>
        <p:spPr>
          <a:xfrm>
            <a:off x="5362436" y="12318601"/>
            <a:ext cx="7563124" cy="646331"/>
          </a:xfrm>
          <a:prstGeom prst="rect">
            <a:avLst/>
          </a:prstGeom>
          <a:noFill/>
        </p:spPr>
        <p:txBody>
          <a:bodyPr wrap="square" rtlCol="0">
            <a:spAutoFit/>
          </a:bodyPr>
          <a:lstStyle/>
          <a:p>
            <a:pPr algn="ctr"/>
            <a:r>
              <a:rPr lang="en-US" sz="3600" spc="1200" dirty="0">
                <a:latin typeface="Lato Light" charset="0"/>
                <a:ea typeface="Lato Light" charset="0"/>
                <a:cs typeface="Lato Light" charset="0"/>
              </a:rPr>
              <a:t>COMPANY PROFILE</a:t>
            </a:r>
          </a:p>
        </p:txBody>
      </p:sp>
      <p:pic>
        <p:nvPicPr>
          <p:cNvPr id="21" name="Picture 20">
            <a:extLst>
              <a:ext uri="{FF2B5EF4-FFF2-40B4-BE49-F238E27FC236}">
                <a16:creationId xmlns="" xmlns:a16="http://schemas.microsoft.com/office/drawing/2014/main" id="{1B2A8B68-D66E-4419-BE62-9D32D26A7D9B}"/>
              </a:ext>
            </a:extLst>
          </p:cNvPr>
          <p:cNvPicPr>
            <a:picLocks noChangeAspect="1"/>
          </p:cNvPicPr>
          <p:nvPr/>
        </p:nvPicPr>
        <p:blipFill>
          <a:blip r:embed="rId4"/>
          <a:stretch>
            <a:fillRect/>
          </a:stretch>
        </p:blipFill>
        <p:spPr>
          <a:xfrm>
            <a:off x="6924291" y="3290535"/>
            <a:ext cx="4439415" cy="4433597"/>
          </a:xfrm>
          <a:prstGeom prst="rect">
            <a:avLst/>
          </a:prstGeom>
        </p:spPr>
      </p:pic>
    </p:spTree>
    <p:extLst>
      <p:ext uri="{BB962C8B-B14F-4D97-AF65-F5344CB8AC3E}">
        <p14:creationId xmlns:p14="http://schemas.microsoft.com/office/powerpoint/2010/main" val="257705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oogle Shape;35;p4">
            <a:extLst>
              <a:ext uri="{FF2B5EF4-FFF2-40B4-BE49-F238E27FC236}">
                <a16:creationId xmlns="" xmlns:a16="http://schemas.microsoft.com/office/drawing/2014/main" id="{156241D0-00BE-4899-80E3-1478B56E9D23}"/>
              </a:ext>
            </a:extLst>
          </p:cNvPr>
          <p:cNvGrpSpPr/>
          <p:nvPr/>
        </p:nvGrpSpPr>
        <p:grpSpPr>
          <a:xfrm>
            <a:off x="-2315840" y="8077200"/>
            <a:ext cx="7133698" cy="7133698"/>
            <a:chOff x="-474900" y="321200"/>
            <a:chExt cx="2324700" cy="2324700"/>
          </a:xfrm>
        </p:grpSpPr>
        <p:sp>
          <p:nvSpPr>
            <p:cNvPr id="13" name="Google Shape;36;p4">
              <a:extLst>
                <a:ext uri="{FF2B5EF4-FFF2-40B4-BE49-F238E27FC236}">
                  <a16:creationId xmlns="" xmlns:a16="http://schemas.microsoft.com/office/drawing/2014/main" id="{B1D231B8-DB02-4AAA-AFA6-287155F34A94}"/>
                </a:ext>
              </a:extLst>
            </p:cNvPr>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14" name="Google Shape;37;p4">
              <a:extLst>
                <a:ext uri="{FF2B5EF4-FFF2-40B4-BE49-F238E27FC236}">
                  <a16:creationId xmlns="" xmlns:a16="http://schemas.microsoft.com/office/drawing/2014/main" id="{83C4D157-16D9-4EC3-9C45-72993F7B44F2}"/>
                </a:ext>
              </a:extLst>
            </p:cNvPr>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15" name="Google Shape;38;p4">
              <a:extLst>
                <a:ext uri="{FF2B5EF4-FFF2-40B4-BE49-F238E27FC236}">
                  <a16:creationId xmlns="" xmlns:a16="http://schemas.microsoft.com/office/drawing/2014/main" id="{4D43EFD8-28FE-4076-870E-48427B2AEFE3}"/>
                </a:ext>
              </a:extLst>
            </p:cNvPr>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16" name="Google Shape;39;p4">
              <a:extLst>
                <a:ext uri="{FF2B5EF4-FFF2-40B4-BE49-F238E27FC236}">
                  <a16:creationId xmlns="" xmlns:a16="http://schemas.microsoft.com/office/drawing/2014/main" id="{467521C6-90BE-483C-8683-A9AADD7C4427}"/>
                </a:ext>
              </a:extLst>
            </p:cNvPr>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grpSp>
      <p:sp>
        <p:nvSpPr>
          <p:cNvPr id="9" name="TextBox 8"/>
          <p:cNvSpPr txBox="1"/>
          <p:nvPr/>
        </p:nvSpPr>
        <p:spPr>
          <a:xfrm>
            <a:off x="1010389" y="10972745"/>
            <a:ext cx="14359313" cy="1446550"/>
          </a:xfrm>
          <a:prstGeom prst="rect">
            <a:avLst/>
          </a:prstGeom>
          <a:noFill/>
        </p:spPr>
        <p:txBody>
          <a:bodyPr wrap="square" rtlCol="0">
            <a:spAutoFit/>
          </a:bodyPr>
          <a:lstStyle/>
          <a:p>
            <a:r>
              <a:rPr lang="en-US" sz="8800" dirty="0">
                <a:solidFill>
                  <a:srgbClr val="000066"/>
                </a:solidFill>
                <a:latin typeface="Handel Gothic" pitchFamily="2" charset="0"/>
                <a:ea typeface="Lato Thin" charset="0"/>
                <a:cs typeface="Lato Thin" charset="0"/>
              </a:rPr>
              <a:t>Client profile</a:t>
            </a:r>
          </a:p>
        </p:txBody>
      </p:sp>
      <p:sp>
        <p:nvSpPr>
          <p:cNvPr id="5" name="Rectangle 4">
            <a:extLst>
              <a:ext uri="{FF2B5EF4-FFF2-40B4-BE49-F238E27FC236}">
                <a16:creationId xmlns="" xmlns:a16="http://schemas.microsoft.com/office/drawing/2014/main" id="{CD7088B7-B02E-4FB0-A8F7-137BE1BD2740}"/>
              </a:ext>
            </a:extLst>
          </p:cNvPr>
          <p:cNvSpPr/>
          <p:nvPr/>
        </p:nvSpPr>
        <p:spPr>
          <a:xfrm>
            <a:off x="17146205" y="12645650"/>
            <a:ext cx="460382" cy="400110"/>
          </a:xfrm>
          <a:prstGeom prst="rect">
            <a:avLst/>
          </a:prstGeom>
        </p:spPr>
        <p:txBody>
          <a:bodyPr wrap="none">
            <a:spAutoFit/>
          </a:bodyPr>
          <a:lstStyle/>
          <a:p>
            <a:pPr algn="ctr"/>
            <a:r>
              <a:rPr lang="en" sz="2000" dirty="0">
                <a:solidFill>
                  <a:schemeClr val="tx1">
                    <a:lumMod val="75000"/>
                    <a:lumOff val="25000"/>
                  </a:schemeClr>
                </a:solidFill>
                <a:latin typeface="Lato Black"/>
              </a:rPr>
              <a:t>09</a:t>
            </a:r>
            <a:endParaRPr lang="en-GB" sz="1600" dirty="0">
              <a:solidFill>
                <a:schemeClr val="tx1">
                  <a:lumMod val="75000"/>
                  <a:lumOff val="25000"/>
                </a:schemeClr>
              </a:solidFill>
              <a:latin typeface="Lato Black"/>
            </a:endParaRPr>
          </a:p>
        </p:txBody>
      </p:sp>
      <p:sp>
        <p:nvSpPr>
          <p:cNvPr id="19" name="Google Shape;118;p11">
            <a:extLst>
              <a:ext uri="{FF2B5EF4-FFF2-40B4-BE49-F238E27FC236}">
                <a16:creationId xmlns="" xmlns:a16="http://schemas.microsoft.com/office/drawing/2014/main" id="{630DC0BC-1DDE-4905-8455-94AD0FB70309}"/>
              </a:ext>
            </a:extLst>
          </p:cNvPr>
          <p:cNvSpPr/>
          <p:nvPr/>
        </p:nvSpPr>
        <p:spPr>
          <a:xfrm>
            <a:off x="17035602" y="12504911"/>
            <a:ext cx="681588" cy="681588"/>
          </a:xfrm>
          <a:prstGeom prst="donut">
            <a:avLst>
              <a:gd name="adj" fmla="val 4523"/>
            </a:avLst>
          </a:prstGeom>
          <a:solidFill>
            <a:schemeClr val="accent4">
              <a:lumMod val="60000"/>
              <a:lumOff val="40000"/>
            </a:schemeClr>
          </a:solidFill>
          <a:ln>
            <a:noFill/>
          </a:ln>
        </p:spPr>
        <p:style>
          <a:lnRef idx="1">
            <a:schemeClr val="accent4"/>
          </a:lnRef>
          <a:fillRef idx="3">
            <a:schemeClr val="accent4"/>
          </a:fillRef>
          <a:effectRef idx="2">
            <a:schemeClr val="accent4"/>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18;p11">
            <a:extLst>
              <a:ext uri="{FF2B5EF4-FFF2-40B4-BE49-F238E27FC236}">
                <a16:creationId xmlns="" xmlns:a16="http://schemas.microsoft.com/office/drawing/2014/main" id="{DC1BCF3F-4EE6-4312-8AB4-7CC17F6E3653}"/>
              </a:ext>
            </a:extLst>
          </p:cNvPr>
          <p:cNvSpPr/>
          <p:nvPr/>
        </p:nvSpPr>
        <p:spPr>
          <a:xfrm>
            <a:off x="16952617" y="12418436"/>
            <a:ext cx="858143" cy="858143"/>
          </a:xfrm>
          <a:prstGeom prst="donut">
            <a:avLst>
              <a:gd name="adj" fmla="val 1067"/>
            </a:avLst>
          </a:prstGeom>
          <a:solidFill>
            <a:schemeClr val="accent4">
              <a:lumMod val="60000"/>
              <a:lumOff val="40000"/>
            </a:schemeClr>
          </a:solidFill>
          <a:ln>
            <a:noFill/>
          </a:ln>
        </p:spPr>
        <p:style>
          <a:lnRef idx="1">
            <a:schemeClr val="accent4"/>
          </a:lnRef>
          <a:fillRef idx="3">
            <a:schemeClr val="accent4"/>
          </a:fillRef>
          <a:effectRef idx="2">
            <a:schemeClr val="accent4"/>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TextBox 34">
            <a:extLst>
              <a:ext uri="{FF2B5EF4-FFF2-40B4-BE49-F238E27FC236}">
                <a16:creationId xmlns="" xmlns:a16="http://schemas.microsoft.com/office/drawing/2014/main" id="{568BF34F-8817-4048-86FB-073184F25E2F}"/>
              </a:ext>
            </a:extLst>
          </p:cNvPr>
          <p:cNvSpPr txBox="1"/>
          <p:nvPr/>
        </p:nvSpPr>
        <p:spPr>
          <a:xfrm>
            <a:off x="1419012" y="4678493"/>
            <a:ext cx="4645507" cy="4467057"/>
          </a:xfrm>
          <a:prstGeom prst="rect">
            <a:avLst/>
          </a:prstGeom>
          <a:noFill/>
        </p:spPr>
        <p:txBody>
          <a:bodyPr wrap="square" rtlCol="0">
            <a:spAutoFit/>
          </a:bodyPr>
          <a:lstStyle/>
          <a:p>
            <a:pPr marL="34925" indent="-34925">
              <a:lnSpc>
                <a:spcPct val="150000"/>
              </a:lnSpc>
              <a:buNone/>
            </a:pPr>
            <a:r>
              <a:rPr lang="en-US" sz="2400" dirty="0" err="1"/>
              <a:t>Agthia</a:t>
            </a:r>
            <a:r>
              <a:rPr lang="en-US" sz="2400" dirty="0"/>
              <a:t> is a leading global Food and Beverage company with over 50 brands under them. We have set up several cost-efficient retail outlets all around UAE as per client requirements by converting containers to storage and sales offices.</a:t>
            </a:r>
            <a:endParaRPr lang="en-GB" sz="2400" dirty="0"/>
          </a:p>
        </p:txBody>
      </p:sp>
      <p:sp>
        <p:nvSpPr>
          <p:cNvPr id="26" name="TextBox 25">
            <a:extLst>
              <a:ext uri="{FF2B5EF4-FFF2-40B4-BE49-F238E27FC236}">
                <a16:creationId xmlns="" xmlns:a16="http://schemas.microsoft.com/office/drawing/2014/main" id="{E21FE398-A99C-43B5-90B2-C6F9CC9AC2B8}"/>
              </a:ext>
            </a:extLst>
          </p:cNvPr>
          <p:cNvSpPr txBox="1"/>
          <p:nvPr/>
        </p:nvSpPr>
        <p:spPr>
          <a:xfrm>
            <a:off x="3015051" y="3728207"/>
            <a:ext cx="1151277" cy="461665"/>
          </a:xfrm>
          <a:prstGeom prst="rect">
            <a:avLst/>
          </a:prstGeom>
          <a:noFill/>
        </p:spPr>
        <p:txBody>
          <a:bodyPr wrap="none" rtlCol="0">
            <a:spAutoFit/>
          </a:bodyPr>
          <a:lstStyle/>
          <a:p>
            <a:pPr algn="ctr"/>
            <a:r>
              <a:rPr lang="en-US" sz="2400" b="1" dirty="0" err="1">
                <a:latin typeface="Lato Light" charset="0"/>
                <a:ea typeface="Lato Light" charset="0"/>
                <a:cs typeface="Lato Light" charset="0"/>
              </a:rPr>
              <a:t>Agthia</a:t>
            </a:r>
            <a:endParaRPr lang="en-US" sz="2400" b="1" dirty="0">
              <a:latin typeface="Lato Light" charset="0"/>
              <a:ea typeface="Lato Light" charset="0"/>
              <a:cs typeface="Lato Light" charset="0"/>
            </a:endParaRPr>
          </a:p>
        </p:txBody>
      </p:sp>
      <p:sp>
        <p:nvSpPr>
          <p:cNvPr id="32" name="TextBox 31">
            <a:extLst>
              <a:ext uri="{FF2B5EF4-FFF2-40B4-BE49-F238E27FC236}">
                <a16:creationId xmlns="" xmlns:a16="http://schemas.microsoft.com/office/drawing/2014/main" id="{E141F29A-9C84-4A03-84EA-BEA419702363}"/>
              </a:ext>
            </a:extLst>
          </p:cNvPr>
          <p:cNvSpPr txBox="1"/>
          <p:nvPr/>
        </p:nvSpPr>
        <p:spPr>
          <a:xfrm>
            <a:off x="12494672" y="3358874"/>
            <a:ext cx="4280564" cy="1200329"/>
          </a:xfrm>
          <a:prstGeom prst="rect">
            <a:avLst/>
          </a:prstGeom>
          <a:noFill/>
        </p:spPr>
        <p:txBody>
          <a:bodyPr wrap="square" rtlCol="0">
            <a:spAutoFit/>
          </a:bodyPr>
          <a:lstStyle/>
          <a:p>
            <a:pPr algn="ctr"/>
            <a:r>
              <a:rPr lang="en-US" sz="2400" b="1" dirty="0">
                <a:latin typeface="Lato Light" charset="0"/>
                <a:ea typeface="Lato Light" charset="0"/>
                <a:cs typeface="Lato Light" charset="0"/>
              </a:rPr>
              <a:t>National Feed and Flour Production and Marketing Co. L.L.C</a:t>
            </a:r>
          </a:p>
        </p:txBody>
      </p:sp>
      <p:sp>
        <p:nvSpPr>
          <p:cNvPr id="37" name="TextBox 36">
            <a:extLst>
              <a:ext uri="{FF2B5EF4-FFF2-40B4-BE49-F238E27FC236}">
                <a16:creationId xmlns="" xmlns:a16="http://schemas.microsoft.com/office/drawing/2014/main" id="{FC1CCB90-EE68-44D5-B544-6336138BC9D7}"/>
              </a:ext>
            </a:extLst>
          </p:cNvPr>
          <p:cNvSpPr txBox="1"/>
          <p:nvPr/>
        </p:nvSpPr>
        <p:spPr>
          <a:xfrm>
            <a:off x="8139191" y="3549822"/>
            <a:ext cx="2659392" cy="830997"/>
          </a:xfrm>
          <a:prstGeom prst="rect">
            <a:avLst/>
          </a:prstGeom>
          <a:noFill/>
        </p:spPr>
        <p:txBody>
          <a:bodyPr wrap="square" rtlCol="0">
            <a:spAutoFit/>
          </a:bodyPr>
          <a:lstStyle/>
          <a:p>
            <a:pPr algn="ctr"/>
            <a:r>
              <a:rPr lang="en-US" sz="2400" b="1" dirty="0">
                <a:latin typeface="Lato Light" charset="0"/>
                <a:ea typeface="Lato Light" charset="0"/>
                <a:cs typeface="Lato Light" charset="0"/>
              </a:rPr>
              <a:t>National Cement Factory</a:t>
            </a:r>
          </a:p>
        </p:txBody>
      </p:sp>
      <p:pic>
        <p:nvPicPr>
          <p:cNvPr id="4" name="Picture 3" descr="A close up of a logo&#10;&#10;Description automatically generated">
            <a:extLst>
              <a:ext uri="{FF2B5EF4-FFF2-40B4-BE49-F238E27FC236}">
                <a16:creationId xmlns="" xmlns:a16="http://schemas.microsoft.com/office/drawing/2014/main" id="{D5FB8F08-2799-427E-8FDA-593743A9722C}"/>
              </a:ext>
            </a:extLst>
          </p:cNvPr>
          <p:cNvPicPr>
            <a:picLocks noChangeAspect="1"/>
          </p:cNvPicPr>
          <p:nvPr/>
        </p:nvPicPr>
        <p:blipFill rotWithShape="1">
          <a:blip r:embed="rId2"/>
          <a:srcRect b="38620"/>
          <a:stretch/>
        </p:blipFill>
        <p:spPr>
          <a:xfrm>
            <a:off x="795577" y="910311"/>
            <a:ext cx="5459442" cy="2422270"/>
          </a:xfrm>
          <a:prstGeom prst="rect">
            <a:avLst/>
          </a:prstGeom>
        </p:spPr>
      </p:pic>
      <p:pic>
        <p:nvPicPr>
          <p:cNvPr id="17" name="Picture 16" descr="A picture containing clipart&#10;&#10;Description automatically generated">
            <a:extLst>
              <a:ext uri="{FF2B5EF4-FFF2-40B4-BE49-F238E27FC236}">
                <a16:creationId xmlns="" xmlns:a16="http://schemas.microsoft.com/office/drawing/2014/main" id="{EF2F5275-8E93-4F2F-8F0F-2495FCB2BA91}"/>
              </a:ext>
            </a:extLst>
          </p:cNvPr>
          <p:cNvPicPr>
            <a:picLocks noChangeAspect="1"/>
          </p:cNvPicPr>
          <p:nvPr/>
        </p:nvPicPr>
        <p:blipFill>
          <a:blip r:embed="rId3"/>
          <a:stretch>
            <a:fillRect/>
          </a:stretch>
        </p:blipFill>
        <p:spPr>
          <a:xfrm>
            <a:off x="13682454" y="1296705"/>
            <a:ext cx="1905000" cy="1905000"/>
          </a:xfrm>
          <a:prstGeom prst="rect">
            <a:avLst/>
          </a:prstGeom>
        </p:spPr>
      </p:pic>
      <p:sp>
        <p:nvSpPr>
          <p:cNvPr id="25" name="TextBox 24">
            <a:extLst>
              <a:ext uri="{FF2B5EF4-FFF2-40B4-BE49-F238E27FC236}">
                <a16:creationId xmlns="" xmlns:a16="http://schemas.microsoft.com/office/drawing/2014/main" id="{4A4B75B0-CA5D-4420-89DB-05C85D33C376}"/>
              </a:ext>
            </a:extLst>
          </p:cNvPr>
          <p:cNvSpPr txBox="1"/>
          <p:nvPr/>
        </p:nvSpPr>
        <p:spPr>
          <a:xfrm>
            <a:off x="12520152" y="4674592"/>
            <a:ext cx="4645508" cy="6129050"/>
          </a:xfrm>
          <a:prstGeom prst="rect">
            <a:avLst/>
          </a:prstGeom>
          <a:noFill/>
        </p:spPr>
        <p:txBody>
          <a:bodyPr wrap="square" rtlCol="0">
            <a:spAutoFit/>
          </a:bodyPr>
          <a:lstStyle/>
          <a:p>
            <a:pPr marL="34925" indent="-34925">
              <a:lnSpc>
                <a:spcPct val="150000"/>
              </a:lnSpc>
              <a:buNone/>
            </a:pPr>
            <a:r>
              <a:rPr lang="en-US" sz="2400" dirty="0"/>
              <a:t>NFFPM is an animal feed manufacturing and distribution company in Abu Dhabi. This is another client who adopted our cost-efficient container re-modelling solution to have their products stored and distributed in all remote locations across UAE. We have been awarded several warehouse maintenance/re-modelling projects over the years.</a:t>
            </a:r>
            <a:endParaRPr lang="en-GB" sz="2400" dirty="0"/>
          </a:p>
        </p:txBody>
      </p:sp>
      <p:pic>
        <p:nvPicPr>
          <p:cNvPr id="21" name="Picture 20">
            <a:extLst>
              <a:ext uri="{FF2B5EF4-FFF2-40B4-BE49-F238E27FC236}">
                <a16:creationId xmlns="" xmlns:a16="http://schemas.microsoft.com/office/drawing/2014/main" id="{CA3DEA65-6AFB-4203-8A48-3C8C276137F7}"/>
              </a:ext>
            </a:extLst>
          </p:cNvPr>
          <p:cNvPicPr>
            <a:picLocks noChangeAspect="1"/>
          </p:cNvPicPr>
          <p:nvPr/>
        </p:nvPicPr>
        <p:blipFill>
          <a:blip r:embed="rId4"/>
          <a:stretch>
            <a:fillRect/>
          </a:stretch>
        </p:blipFill>
        <p:spPr>
          <a:xfrm>
            <a:off x="8552710" y="1387769"/>
            <a:ext cx="1952847" cy="1905000"/>
          </a:xfrm>
          <a:prstGeom prst="rect">
            <a:avLst/>
          </a:prstGeom>
        </p:spPr>
      </p:pic>
      <p:sp>
        <p:nvSpPr>
          <p:cNvPr id="28" name="TextBox 27">
            <a:extLst>
              <a:ext uri="{FF2B5EF4-FFF2-40B4-BE49-F238E27FC236}">
                <a16:creationId xmlns="" xmlns:a16="http://schemas.microsoft.com/office/drawing/2014/main" id="{49F48869-035C-4FC2-A330-5128C9D9511B}"/>
              </a:ext>
            </a:extLst>
          </p:cNvPr>
          <p:cNvSpPr txBox="1"/>
          <p:nvPr/>
        </p:nvSpPr>
        <p:spPr>
          <a:xfrm>
            <a:off x="7116094" y="4637873"/>
            <a:ext cx="4762185" cy="4467057"/>
          </a:xfrm>
          <a:prstGeom prst="rect">
            <a:avLst/>
          </a:prstGeom>
          <a:noFill/>
        </p:spPr>
        <p:txBody>
          <a:bodyPr wrap="square" rtlCol="0">
            <a:spAutoFit/>
          </a:bodyPr>
          <a:lstStyle/>
          <a:p>
            <a:pPr marL="34925" indent="-34925">
              <a:lnSpc>
                <a:spcPct val="150000"/>
              </a:lnSpc>
              <a:buNone/>
            </a:pPr>
            <a:r>
              <a:rPr lang="en-US" sz="2400" dirty="0"/>
              <a:t>NCF runs state of the art grinding stations with an annual capacity of three million tons. We are one of the trusted vendors and are always invited to participate in their construction and maintenance projects in the emirate of Abu Dhabi.</a:t>
            </a:r>
            <a:endParaRPr lang="en-GB" sz="2400" dirty="0"/>
          </a:p>
        </p:txBody>
      </p:sp>
    </p:spTree>
    <p:extLst>
      <p:ext uri="{BB962C8B-B14F-4D97-AF65-F5344CB8AC3E}">
        <p14:creationId xmlns:p14="http://schemas.microsoft.com/office/powerpoint/2010/main" val="36658198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oogle Shape;35;p4">
            <a:extLst>
              <a:ext uri="{FF2B5EF4-FFF2-40B4-BE49-F238E27FC236}">
                <a16:creationId xmlns="" xmlns:a16="http://schemas.microsoft.com/office/drawing/2014/main" id="{156241D0-00BE-4899-80E3-1478B56E9D23}"/>
              </a:ext>
            </a:extLst>
          </p:cNvPr>
          <p:cNvGrpSpPr/>
          <p:nvPr/>
        </p:nvGrpSpPr>
        <p:grpSpPr>
          <a:xfrm>
            <a:off x="-2315840" y="8077200"/>
            <a:ext cx="7133698" cy="7133698"/>
            <a:chOff x="-474900" y="321200"/>
            <a:chExt cx="2324700" cy="2324700"/>
          </a:xfrm>
        </p:grpSpPr>
        <p:sp>
          <p:nvSpPr>
            <p:cNvPr id="13" name="Google Shape;36;p4">
              <a:extLst>
                <a:ext uri="{FF2B5EF4-FFF2-40B4-BE49-F238E27FC236}">
                  <a16:creationId xmlns="" xmlns:a16="http://schemas.microsoft.com/office/drawing/2014/main" id="{B1D231B8-DB02-4AAA-AFA6-287155F34A94}"/>
                </a:ext>
              </a:extLst>
            </p:cNvPr>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14" name="Google Shape;37;p4">
              <a:extLst>
                <a:ext uri="{FF2B5EF4-FFF2-40B4-BE49-F238E27FC236}">
                  <a16:creationId xmlns="" xmlns:a16="http://schemas.microsoft.com/office/drawing/2014/main" id="{83C4D157-16D9-4EC3-9C45-72993F7B44F2}"/>
                </a:ext>
              </a:extLst>
            </p:cNvPr>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15" name="Google Shape;38;p4">
              <a:extLst>
                <a:ext uri="{FF2B5EF4-FFF2-40B4-BE49-F238E27FC236}">
                  <a16:creationId xmlns="" xmlns:a16="http://schemas.microsoft.com/office/drawing/2014/main" id="{4D43EFD8-28FE-4076-870E-48427B2AEFE3}"/>
                </a:ext>
              </a:extLst>
            </p:cNvPr>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16" name="Google Shape;39;p4">
              <a:extLst>
                <a:ext uri="{FF2B5EF4-FFF2-40B4-BE49-F238E27FC236}">
                  <a16:creationId xmlns="" xmlns:a16="http://schemas.microsoft.com/office/drawing/2014/main" id="{467521C6-90BE-483C-8683-A9AADD7C4427}"/>
                </a:ext>
              </a:extLst>
            </p:cNvPr>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grpSp>
      <p:sp>
        <p:nvSpPr>
          <p:cNvPr id="9" name="TextBox 8"/>
          <p:cNvSpPr txBox="1"/>
          <p:nvPr/>
        </p:nvSpPr>
        <p:spPr>
          <a:xfrm>
            <a:off x="1010389" y="10972745"/>
            <a:ext cx="14359313" cy="1446550"/>
          </a:xfrm>
          <a:prstGeom prst="rect">
            <a:avLst/>
          </a:prstGeom>
          <a:noFill/>
        </p:spPr>
        <p:txBody>
          <a:bodyPr wrap="square" rtlCol="0">
            <a:spAutoFit/>
          </a:bodyPr>
          <a:lstStyle/>
          <a:p>
            <a:r>
              <a:rPr lang="en-US" sz="8800" dirty="0">
                <a:solidFill>
                  <a:srgbClr val="000066"/>
                </a:solidFill>
                <a:latin typeface="Handel Gothic" pitchFamily="2" charset="0"/>
                <a:ea typeface="Lato Thin" charset="0"/>
                <a:cs typeface="Lato Thin" charset="0"/>
              </a:rPr>
              <a:t>Other Clients</a:t>
            </a:r>
          </a:p>
        </p:txBody>
      </p:sp>
      <p:sp>
        <p:nvSpPr>
          <p:cNvPr id="5" name="Rectangle 4">
            <a:extLst>
              <a:ext uri="{FF2B5EF4-FFF2-40B4-BE49-F238E27FC236}">
                <a16:creationId xmlns="" xmlns:a16="http://schemas.microsoft.com/office/drawing/2014/main" id="{CD7088B7-B02E-4FB0-A8F7-137BE1BD2740}"/>
              </a:ext>
            </a:extLst>
          </p:cNvPr>
          <p:cNvSpPr/>
          <p:nvPr/>
        </p:nvSpPr>
        <p:spPr>
          <a:xfrm>
            <a:off x="17146205" y="12645650"/>
            <a:ext cx="460382" cy="400110"/>
          </a:xfrm>
          <a:prstGeom prst="rect">
            <a:avLst/>
          </a:prstGeom>
        </p:spPr>
        <p:txBody>
          <a:bodyPr wrap="none">
            <a:spAutoFit/>
          </a:bodyPr>
          <a:lstStyle/>
          <a:p>
            <a:pPr algn="ctr"/>
            <a:r>
              <a:rPr lang="en" sz="2000" dirty="0">
                <a:solidFill>
                  <a:schemeClr val="tx1">
                    <a:lumMod val="75000"/>
                    <a:lumOff val="25000"/>
                  </a:schemeClr>
                </a:solidFill>
                <a:latin typeface="Lato Black"/>
              </a:rPr>
              <a:t>09</a:t>
            </a:r>
            <a:endParaRPr lang="en-GB" sz="1600" dirty="0">
              <a:solidFill>
                <a:schemeClr val="tx1">
                  <a:lumMod val="75000"/>
                  <a:lumOff val="25000"/>
                </a:schemeClr>
              </a:solidFill>
              <a:latin typeface="Lato Black"/>
            </a:endParaRPr>
          </a:p>
        </p:txBody>
      </p:sp>
      <p:sp>
        <p:nvSpPr>
          <p:cNvPr id="19" name="Google Shape;118;p11">
            <a:extLst>
              <a:ext uri="{FF2B5EF4-FFF2-40B4-BE49-F238E27FC236}">
                <a16:creationId xmlns="" xmlns:a16="http://schemas.microsoft.com/office/drawing/2014/main" id="{630DC0BC-1DDE-4905-8455-94AD0FB70309}"/>
              </a:ext>
            </a:extLst>
          </p:cNvPr>
          <p:cNvSpPr/>
          <p:nvPr/>
        </p:nvSpPr>
        <p:spPr>
          <a:xfrm>
            <a:off x="17035602" y="12504911"/>
            <a:ext cx="681588" cy="681588"/>
          </a:xfrm>
          <a:prstGeom prst="donut">
            <a:avLst>
              <a:gd name="adj" fmla="val 4523"/>
            </a:avLst>
          </a:prstGeom>
          <a:solidFill>
            <a:schemeClr val="accent4">
              <a:lumMod val="60000"/>
              <a:lumOff val="40000"/>
            </a:schemeClr>
          </a:solidFill>
          <a:ln>
            <a:noFill/>
          </a:ln>
        </p:spPr>
        <p:style>
          <a:lnRef idx="1">
            <a:schemeClr val="accent4"/>
          </a:lnRef>
          <a:fillRef idx="3">
            <a:schemeClr val="accent4"/>
          </a:fillRef>
          <a:effectRef idx="2">
            <a:schemeClr val="accent4"/>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18;p11">
            <a:extLst>
              <a:ext uri="{FF2B5EF4-FFF2-40B4-BE49-F238E27FC236}">
                <a16:creationId xmlns="" xmlns:a16="http://schemas.microsoft.com/office/drawing/2014/main" id="{DC1BCF3F-4EE6-4312-8AB4-7CC17F6E3653}"/>
              </a:ext>
            </a:extLst>
          </p:cNvPr>
          <p:cNvSpPr/>
          <p:nvPr/>
        </p:nvSpPr>
        <p:spPr>
          <a:xfrm>
            <a:off x="16952617" y="12418436"/>
            <a:ext cx="858143" cy="858143"/>
          </a:xfrm>
          <a:prstGeom prst="donut">
            <a:avLst>
              <a:gd name="adj" fmla="val 1067"/>
            </a:avLst>
          </a:prstGeom>
          <a:solidFill>
            <a:schemeClr val="accent4">
              <a:lumMod val="60000"/>
              <a:lumOff val="40000"/>
            </a:schemeClr>
          </a:solidFill>
          <a:ln>
            <a:noFill/>
          </a:ln>
        </p:spPr>
        <p:style>
          <a:lnRef idx="1">
            <a:schemeClr val="accent4"/>
          </a:lnRef>
          <a:fillRef idx="3">
            <a:schemeClr val="accent4"/>
          </a:fillRef>
          <a:effectRef idx="2">
            <a:schemeClr val="accent4"/>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a:extLst>
              <a:ext uri="{FF2B5EF4-FFF2-40B4-BE49-F238E27FC236}">
                <a16:creationId xmlns="" xmlns:a16="http://schemas.microsoft.com/office/drawing/2014/main" id="{B31BEDDC-51DC-461B-9131-679F3EF45B80}"/>
              </a:ext>
            </a:extLst>
          </p:cNvPr>
          <p:cNvPicPr>
            <a:picLocks noChangeAspect="1"/>
          </p:cNvPicPr>
          <p:nvPr/>
        </p:nvPicPr>
        <p:blipFill>
          <a:blip r:embed="rId2"/>
          <a:stretch>
            <a:fillRect/>
          </a:stretch>
        </p:blipFill>
        <p:spPr>
          <a:xfrm>
            <a:off x="6689856" y="6413791"/>
            <a:ext cx="6624783" cy="3478011"/>
          </a:xfrm>
          <a:prstGeom prst="rect">
            <a:avLst/>
          </a:prstGeom>
        </p:spPr>
      </p:pic>
      <p:pic>
        <p:nvPicPr>
          <p:cNvPr id="7" name="Picture 6">
            <a:extLst>
              <a:ext uri="{FF2B5EF4-FFF2-40B4-BE49-F238E27FC236}">
                <a16:creationId xmlns="" xmlns:a16="http://schemas.microsoft.com/office/drawing/2014/main" id="{6D105B04-5FCB-4F04-A278-785FADD0D419}"/>
              </a:ext>
            </a:extLst>
          </p:cNvPr>
          <p:cNvPicPr>
            <a:picLocks noChangeAspect="1"/>
          </p:cNvPicPr>
          <p:nvPr/>
        </p:nvPicPr>
        <p:blipFill>
          <a:blip r:embed="rId3"/>
          <a:stretch>
            <a:fillRect/>
          </a:stretch>
        </p:blipFill>
        <p:spPr>
          <a:xfrm>
            <a:off x="-258904" y="4980595"/>
            <a:ext cx="7471972" cy="5603979"/>
          </a:xfrm>
          <a:prstGeom prst="rect">
            <a:avLst/>
          </a:prstGeom>
        </p:spPr>
      </p:pic>
      <p:pic>
        <p:nvPicPr>
          <p:cNvPr id="10" name="Picture 9">
            <a:extLst>
              <a:ext uri="{FF2B5EF4-FFF2-40B4-BE49-F238E27FC236}">
                <a16:creationId xmlns="" xmlns:a16="http://schemas.microsoft.com/office/drawing/2014/main" id="{6D654B5C-A9D9-416A-BB1E-5D5E7E4A0C96}"/>
              </a:ext>
            </a:extLst>
          </p:cNvPr>
          <p:cNvPicPr>
            <a:picLocks noChangeAspect="1"/>
          </p:cNvPicPr>
          <p:nvPr/>
        </p:nvPicPr>
        <p:blipFill>
          <a:blip r:embed="rId4"/>
          <a:stretch>
            <a:fillRect/>
          </a:stretch>
        </p:blipFill>
        <p:spPr>
          <a:xfrm>
            <a:off x="12749352" y="6711021"/>
            <a:ext cx="4286250" cy="2143125"/>
          </a:xfrm>
          <a:prstGeom prst="rect">
            <a:avLst/>
          </a:prstGeom>
        </p:spPr>
      </p:pic>
      <p:pic>
        <p:nvPicPr>
          <p:cNvPr id="18" name="Picture 17" descr="A picture containing clipart&#10;&#10;Description automatically generated">
            <a:extLst>
              <a:ext uri="{FF2B5EF4-FFF2-40B4-BE49-F238E27FC236}">
                <a16:creationId xmlns="" xmlns:a16="http://schemas.microsoft.com/office/drawing/2014/main" id="{C377D6FF-2366-4BE1-8DF5-F83A55540856}"/>
              </a:ext>
            </a:extLst>
          </p:cNvPr>
          <p:cNvPicPr>
            <a:picLocks noChangeAspect="1"/>
          </p:cNvPicPr>
          <p:nvPr/>
        </p:nvPicPr>
        <p:blipFill>
          <a:blip r:embed="rId5"/>
          <a:stretch>
            <a:fillRect/>
          </a:stretch>
        </p:blipFill>
        <p:spPr>
          <a:xfrm>
            <a:off x="1225466" y="3104451"/>
            <a:ext cx="5060516" cy="1756464"/>
          </a:xfrm>
          <a:prstGeom prst="rect">
            <a:avLst/>
          </a:prstGeom>
        </p:spPr>
      </p:pic>
      <p:pic>
        <p:nvPicPr>
          <p:cNvPr id="23" name="Picture 22">
            <a:extLst>
              <a:ext uri="{FF2B5EF4-FFF2-40B4-BE49-F238E27FC236}">
                <a16:creationId xmlns="" xmlns:a16="http://schemas.microsoft.com/office/drawing/2014/main" id="{E3120608-8967-499B-95D9-7850D6076EBD}"/>
              </a:ext>
            </a:extLst>
          </p:cNvPr>
          <p:cNvPicPr>
            <a:picLocks noChangeAspect="1"/>
          </p:cNvPicPr>
          <p:nvPr/>
        </p:nvPicPr>
        <p:blipFill>
          <a:blip r:embed="rId6"/>
          <a:stretch>
            <a:fillRect/>
          </a:stretch>
        </p:blipFill>
        <p:spPr>
          <a:xfrm>
            <a:off x="13507445" y="2773865"/>
            <a:ext cx="2143125" cy="2143125"/>
          </a:xfrm>
          <a:prstGeom prst="rect">
            <a:avLst/>
          </a:prstGeom>
        </p:spPr>
      </p:pic>
      <p:pic>
        <p:nvPicPr>
          <p:cNvPr id="27" name="Picture 26" descr="A close up of a device&#10;&#10;Description automatically generated">
            <a:extLst>
              <a:ext uri="{FF2B5EF4-FFF2-40B4-BE49-F238E27FC236}">
                <a16:creationId xmlns="" xmlns:a16="http://schemas.microsoft.com/office/drawing/2014/main" id="{23DE22EC-BEC1-4B4B-8663-E5E4F6691302}"/>
              </a:ext>
            </a:extLst>
          </p:cNvPr>
          <p:cNvPicPr>
            <a:picLocks noChangeAspect="1"/>
          </p:cNvPicPr>
          <p:nvPr/>
        </p:nvPicPr>
        <p:blipFill rotWithShape="1">
          <a:blip r:embed="rId7"/>
          <a:srcRect l="29243" r="28291"/>
          <a:stretch/>
        </p:blipFill>
        <p:spPr>
          <a:xfrm>
            <a:off x="7999092" y="1679762"/>
            <a:ext cx="3585318" cy="3501665"/>
          </a:xfrm>
          <a:prstGeom prst="rect">
            <a:avLst/>
          </a:prstGeom>
        </p:spPr>
      </p:pic>
    </p:spTree>
    <p:extLst>
      <p:ext uri="{BB962C8B-B14F-4D97-AF65-F5344CB8AC3E}">
        <p14:creationId xmlns:p14="http://schemas.microsoft.com/office/powerpoint/2010/main" val="42138703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oogle Shape;35;p4">
            <a:extLst>
              <a:ext uri="{FF2B5EF4-FFF2-40B4-BE49-F238E27FC236}">
                <a16:creationId xmlns="" xmlns:a16="http://schemas.microsoft.com/office/drawing/2014/main" id="{156241D0-00BE-4899-80E3-1478B56E9D23}"/>
              </a:ext>
            </a:extLst>
          </p:cNvPr>
          <p:cNvGrpSpPr/>
          <p:nvPr/>
        </p:nvGrpSpPr>
        <p:grpSpPr>
          <a:xfrm>
            <a:off x="-2315840" y="8077200"/>
            <a:ext cx="7133698" cy="7133698"/>
            <a:chOff x="-474900" y="321200"/>
            <a:chExt cx="2324700" cy="2324700"/>
          </a:xfrm>
        </p:grpSpPr>
        <p:sp>
          <p:nvSpPr>
            <p:cNvPr id="13" name="Google Shape;36;p4">
              <a:extLst>
                <a:ext uri="{FF2B5EF4-FFF2-40B4-BE49-F238E27FC236}">
                  <a16:creationId xmlns="" xmlns:a16="http://schemas.microsoft.com/office/drawing/2014/main" id="{B1D231B8-DB02-4AAA-AFA6-287155F34A94}"/>
                </a:ext>
              </a:extLst>
            </p:cNvPr>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14" name="Google Shape;37;p4">
              <a:extLst>
                <a:ext uri="{FF2B5EF4-FFF2-40B4-BE49-F238E27FC236}">
                  <a16:creationId xmlns="" xmlns:a16="http://schemas.microsoft.com/office/drawing/2014/main" id="{83C4D157-16D9-4EC3-9C45-72993F7B44F2}"/>
                </a:ext>
              </a:extLst>
            </p:cNvPr>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15" name="Google Shape;38;p4">
              <a:extLst>
                <a:ext uri="{FF2B5EF4-FFF2-40B4-BE49-F238E27FC236}">
                  <a16:creationId xmlns="" xmlns:a16="http://schemas.microsoft.com/office/drawing/2014/main" id="{4D43EFD8-28FE-4076-870E-48427B2AEFE3}"/>
                </a:ext>
              </a:extLst>
            </p:cNvPr>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16" name="Google Shape;39;p4">
              <a:extLst>
                <a:ext uri="{FF2B5EF4-FFF2-40B4-BE49-F238E27FC236}">
                  <a16:creationId xmlns="" xmlns:a16="http://schemas.microsoft.com/office/drawing/2014/main" id="{467521C6-90BE-483C-8683-A9AADD7C4427}"/>
                </a:ext>
              </a:extLst>
            </p:cNvPr>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grpSp>
      <p:sp>
        <p:nvSpPr>
          <p:cNvPr id="9" name="TextBox 8"/>
          <p:cNvSpPr txBox="1"/>
          <p:nvPr/>
        </p:nvSpPr>
        <p:spPr>
          <a:xfrm>
            <a:off x="1010389" y="10972745"/>
            <a:ext cx="14359313" cy="1446550"/>
          </a:xfrm>
          <a:prstGeom prst="rect">
            <a:avLst/>
          </a:prstGeom>
          <a:noFill/>
        </p:spPr>
        <p:txBody>
          <a:bodyPr wrap="square" rtlCol="0">
            <a:spAutoFit/>
          </a:bodyPr>
          <a:lstStyle/>
          <a:p>
            <a:r>
              <a:rPr lang="en-US" sz="8800" dirty="0">
                <a:solidFill>
                  <a:srgbClr val="000066"/>
                </a:solidFill>
                <a:latin typeface="Handel Gothic" pitchFamily="2" charset="0"/>
                <a:ea typeface="Lato Thin" charset="0"/>
                <a:cs typeface="Lato Thin" charset="0"/>
              </a:rPr>
              <a:t>Letters of Appreciation</a:t>
            </a:r>
          </a:p>
        </p:txBody>
      </p:sp>
      <p:sp>
        <p:nvSpPr>
          <p:cNvPr id="5" name="Rectangle 4">
            <a:extLst>
              <a:ext uri="{FF2B5EF4-FFF2-40B4-BE49-F238E27FC236}">
                <a16:creationId xmlns="" xmlns:a16="http://schemas.microsoft.com/office/drawing/2014/main" id="{CD7088B7-B02E-4FB0-A8F7-137BE1BD2740}"/>
              </a:ext>
            </a:extLst>
          </p:cNvPr>
          <p:cNvSpPr/>
          <p:nvPr/>
        </p:nvSpPr>
        <p:spPr>
          <a:xfrm>
            <a:off x="17146205" y="12645650"/>
            <a:ext cx="460382" cy="400110"/>
          </a:xfrm>
          <a:prstGeom prst="rect">
            <a:avLst/>
          </a:prstGeom>
        </p:spPr>
        <p:txBody>
          <a:bodyPr wrap="none">
            <a:spAutoFit/>
          </a:bodyPr>
          <a:lstStyle/>
          <a:p>
            <a:pPr algn="ctr"/>
            <a:r>
              <a:rPr lang="en" sz="2000" dirty="0">
                <a:solidFill>
                  <a:schemeClr val="tx1">
                    <a:lumMod val="75000"/>
                    <a:lumOff val="25000"/>
                  </a:schemeClr>
                </a:solidFill>
                <a:latin typeface="Lato Black"/>
              </a:rPr>
              <a:t>09</a:t>
            </a:r>
            <a:endParaRPr lang="en-GB" sz="1600" dirty="0">
              <a:solidFill>
                <a:schemeClr val="tx1">
                  <a:lumMod val="75000"/>
                  <a:lumOff val="25000"/>
                </a:schemeClr>
              </a:solidFill>
              <a:latin typeface="Lato Black"/>
            </a:endParaRPr>
          </a:p>
        </p:txBody>
      </p:sp>
      <p:sp>
        <p:nvSpPr>
          <p:cNvPr id="19" name="Google Shape;118;p11">
            <a:extLst>
              <a:ext uri="{FF2B5EF4-FFF2-40B4-BE49-F238E27FC236}">
                <a16:creationId xmlns="" xmlns:a16="http://schemas.microsoft.com/office/drawing/2014/main" id="{630DC0BC-1DDE-4905-8455-94AD0FB70309}"/>
              </a:ext>
            </a:extLst>
          </p:cNvPr>
          <p:cNvSpPr/>
          <p:nvPr/>
        </p:nvSpPr>
        <p:spPr>
          <a:xfrm>
            <a:off x="17035602" y="12504911"/>
            <a:ext cx="681588" cy="681588"/>
          </a:xfrm>
          <a:prstGeom prst="donut">
            <a:avLst>
              <a:gd name="adj" fmla="val 4523"/>
            </a:avLst>
          </a:prstGeom>
          <a:solidFill>
            <a:schemeClr val="accent4">
              <a:lumMod val="60000"/>
              <a:lumOff val="40000"/>
            </a:schemeClr>
          </a:solidFill>
          <a:ln>
            <a:noFill/>
          </a:ln>
        </p:spPr>
        <p:style>
          <a:lnRef idx="1">
            <a:schemeClr val="accent4"/>
          </a:lnRef>
          <a:fillRef idx="3">
            <a:schemeClr val="accent4"/>
          </a:fillRef>
          <a:effectRef idx="2">
            <a:schemeClr val="accent4"/>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18;p11">
            <a:extLst>
              <a:ext uri="{FF2B5EF4-FFF2-40B4-BE49-F238E27FC236}">
                <a16:creationId xmlns="" xmlns:a16="http://schemas.microsoft.com/office/drawing/2014/main" id="{DC1BCF3F-4EE6-4312-8AB4-7CC17F6E3653}"/>
              </a:ext>
            </a:extLst>
          </p:cNvPr>
          <p:cNvSpPr/>
          <p:nvPr/>
        </p:nvSpPr>
        <p:spPr>
          <a:xfrm>
            <a:off x="16952617" y="12418436"/>
            <a:ext cx="858143" cy="858143"/>
          </a:xfrm>
          <a:prstGeom prst="donut">
            <a:avLst>
              <a:gd name="adj" fmla="val 1067"/>
            </a:avLst>
          </a:prstGeom>
          <a:solidFill>
            <a:schemeClr val="accent4">
              <a:lumMod val="60000"/>
              <a:lumOff val="40000"/>
            </a:schemeClr>
          </a:solidFill>
          <a:ln>
            <a:noFill/>
          </a:ln>
        </p:spPr>
        <p:style>
          <a:lnRef idx="1">
            <a:schemeClr val="accent4"/>
          </a:lnRef>
          <a:fillRef idx="3">
            <a:schemeClr val="accent4"/>
          </a:fillRef>
          <a:effectRef idx="2">
            <a:schemeClr val="accent4"/>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 name="Picture 20" descr="adso.jpeg">
            <a:extLst>
              <a:ext uri="{FF2B5EF4-FFF2-40B4-BE49-F238E27FC236}">
                <a16:creationId xmlns="" xmlns:a16="http://schemas.microsoft.com/office/drawing/2014/main" id="{AAFF81B7-8AF4-4E1F-8FA0-8CB6F0C19BCD}"/>
              </a:ext>
            </a:extLst>
          </p:cNvPr>
          <p:cNvPicPr/>
          <p:nvPr/>
        </p:nvPicPr>
        <p:blipFill rotWithShape="1">
          <a:blip r:embed="rId2" cstate="print"/>
          <a:srcRect r="2515" b="1742"/>
          <a:stretch/>
        </p:blipFill>
        <p:spPr>
          <a:xfrm>
            <a:off x="9637423" y="1031918"/>
            <a:ext cx="6467651" cy="9569011"/>
          </a:xfrm>
          <a:prstGeom prst="rect">
            <a:avLst/>
          </a:prstGeom>
        </p:spPr>
      </p:pic>
      <p:pic>
        <p:nvPicPr>
          <p:cNvPr id="22" name="Picture 21" descr="ale.jpeg">
            <a:extLst>
              <a:ext uri="{FF2B5EF4-FFF2-40B4-BE49-F238E27FC236}">
                <a16:creationId xmlns="" xmlns:a16="http://schemas.microsoft.com/office/drawing/2014/main" id="{F11AA638-5EA5-45E4-9EB1-3205912431CA}"/>
              </a:ext>
            </a:extLst>
          </p:cNvPr>
          <p:cNvPicPr/>
          <p:nvPr/>
        </p:nvPicPr>
        <p:blipFill rotWithShape="1">
          <a:blip r:embed="rId3" cstate="print"/>
          <a:srcRect r="2487" b="1040"/>
          <a:stretch/>
        </p:blipFill>
        <p:spPr>
          <a:xfrm>
            <a:off x="2182926" y="1032353"/>
            <a:ext cx="6796637" cy="9569011"/>
          </a:xfrm>
          <a:prstGeom prst="rect">
            <a:avLst/>
          </a:prstGeom>
        </p:spPr>
      </p:pic>
    </p:spTree>
    <p:extLst>
      <p:ext uri="{BB962C8B-B14F-4D97-AF65-F5344CB8AC3E}">
        <p14:creationId xmlns:p14="http://schemas.microsoft.com/office/powerpoint/2010/main" val="29556504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 xmlns:a16="http://schemas.microsoft.com/office/drawing/2014/main" id="{9DBE2F87-E8F3-4333-96DB-D79B75A0192F}"/>
              </a:ext>
            </a:extLst>
          </p:cNvPr>
          <p:cNvPicPr>
            <a:picLocks noGrp="1" noChangeAspect="1"/>
          </p:cNvPicPr>
          <p:nvPr>
            <p:ph type="pic" sz="quarter" idx="13"/>
          </p:nvPr>
        </p:nvPicPr>
        <p:blipFill>
          <a:blip r:embed="rId2">
            <a:duotone>
              <a:prstClr val="black"/>
              <a:schemeClr val="accent3">
                <a:tint val="45000"/>
                <a:satMod val="400000"/>
              </a:schemeClr>
            </a:duotone>
          </a:blip>
          <a:srcRect t="11074" b="11074"/>
          <a:stretch>
            <a:fillRect/>
          </a:stretch>
        </p:blipFill>
        <p:spPr>
          <a:xfrm>
            <a:off x="3" y="-304799"/>
            <a:ext cx="18287999" cy="13716000"/>
          </a:xfrm>
        </p:spPr>
      </p:pic>
      <p:sp>
        <p:nvSpPr>
          <p:cNvPr id="44" name="Line 5"/>
          <p:cNvSpPr>
            <a:spLocks noChangeShapeType="1"/>
          </p:cNvSpPr>
          <p:nvPr/>
        </p:nvSpPr>
        <p:spPr bwMode="auto">
          <a:xfrm>
            <a:off x="-1550846" y="-1748368"/>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243796" tIns="121899" rIns="243796" bIns="121899" numCol="1" anchor="t" anchorCtr="0" compatLnSpc="1">
            <a:prstTxWarp prst="textNoShape">
              <a:avLst/>
            </a:prstTxWarp>
          </a:bodyPr>
          <a:lstStyle/>
          <a:p>
            <a:endParaRPr lang="en-US" dirty="0">
              <a:latin typeface="Lato Light" charset="0"/>
            </a:endParaRPr>
          </a:p>
        </p:txBody>
      </p:sp>
      <p:sp>
        <p:nvSpPr>
          <p:cNvPr id="45" name="Line 6"/>
          <p:cNvSpPr>
            <a:spLocks noChangeShapeType="1"/>
          </p:cNvSpPr>
          <p:nvPr/>
        </p:nvSpPr>
        <p:spPr bwMode="auto">
          <a:xfrm>
            <a:off x="-1550846" y="-1748368"/>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243796" tIns="121899" rIns="243796" bIns="121899" numCol="1" anchor="t" anchorCtr="0" compatLnSpc="1">
            <a:prstTxWarp prst="textNoShape">
              <a:avLst/>
            </a:prstTxWarp>
          </a:bodyPr>
          <a:lstStyle/>
          <a:p>
            <a:endParaRPr lang="en-US" dirty="0">
              <a:latin typeface="Lato Light" charset="0"/>
            </a:endParaRPr>
          </a:p>
        </p:txBody>
      </p:sp>
      <p:sp>
        <p:nvSpPr>
          <p:cNvPr id="31" name="TextBox 30"/>
          <p:cNvSpPr txBox="1"/>
          <p:nvPr/>
        </p:nvSpPr>
        <p:spPr>
          <a:xfrm>
            <a:off x="10803860" y="7006551"/>
            <a:ext cx="5018810" cy="3540328"/>
          </a:xfrm>
          <a:prstGeom prst="rect">
            <a:avLst/>
          </a:prstGeom>
          <a:noFill/>
        </p:spPr>
        <p:txBody>
          <a:bodyPr wrap="none" rtlCol="0">
            <a:spAutoFit/>
          </a:bodyPr>
          <a:lstStyle/>
          <a:p>
            <a:r>
              <a:rPr lang="en-US" sz="3201" b="1" dirty="0" smtClean="0">
                <a:solidFill>
                  <a:schemeClr val="bg1"/>
                </a:solidFill>
                <a:latin typeface="Lato Light"/>
                <a:ea typeface="Lato Light" charset="0"/>
                <a:cs typeface="Lato Light" charset="0"/>
              </a:rPr>
              <a:t>POINT OF CONTACT:</a:t>
            </a:r>
          </a:p>
          <a:p>
            <a:r>
              <a:rPr lang="en-US" sz="3201" dirty="0" err="1" smtClean="0">
                <a:solidFill>
                  <a:schemeClr val="bg1"/>
                </a:solidFill>
                <a:ea typeface="Lato Light" charset="0"/>
                <a:cs typeface="Lato Light" charset="0"/>
              </a:rPr>
              <a:t>Kannan</a:t>
            </a:r>
            <a:r>
              <a:rPr lang="en-US" sz="3201" dirty="0" smtClean="0">
                <a:solidFill>
                  <a:schemeClr val="bg1"/>
                </a:solidFill>
                <a:ea typeface="Lato Light" charset="0"/>
                <a:cs typeface="Lato Light" charset="0"/>
              </a:rPr>
              <a:t> </a:t>
            </a:r>
            <a:r>
              <a:rPr lang="en-US" sz="3201" dirty="0">
                <a:solidFill>
                  <a:schemeClr val="bg1"/>
                </a:solidFill>
                <a:ea typeface="Lato Light" charset="0"/>
                <a:cs typeface="Lato Light" charset="0"/>
              </a:rPr>
              <a:t>Manoharan</a:t>
            </a:r>
          </a:p>
          <a:p>
            <a:pPr>
              <a:tabLst>
                <a:tab pos="1709738" algn="l"/>
              </a:tabLst>
            </a:pPr>
            <a:r>
              <a:rPr lang="en-US" sz="3201" dirty="0" smtClean="0">
                <a:solidFill>
                  <a:schemeClr val="bg1"/>
                </a:solidFill>
                <a:ea typeface="Lato Light" charset="0"/>
                <a:cs typeface="Lato Light" charset="0"/>
              </a:rPr>
              <a:t>Mob 	: </a:t>
            </a:r>
            <a:r>
              <a:rPr lang="en-US" sz="3201" dirty="0">
                <a:solidFill>
                  <a:schemeClr val="bg1"/>
                </a:solidFill>
                <a:ea typeface="Lato Light" charset="0"/>
                <a:cs typeface="Lato Light" charset="0"/>
              </a:rPr>
              <a:t>+</a:t>
            </a:r>
            <a:r>
              <a:rPr lang="en-US" sz="3201" dirty="0" smtClean="0">
                <a:solidFill>
                  <a:schemeClr val="bg1"/>
                </a:solidFill>
                <a:ea typeface="Lato Light" charset="0"/>
                <a:cs typeface="Lato Light" charset="0"/>
              </a:rPr>
              <a:t>971 </a:t>
            </a:r>
            <a:r>
              <a:rPr lang="en-US" sz="3201" dirty="0">
                <a:solidFill>
                  <a:schemeClr val="bg1"/>
                </a:solidFill>
                <a:ea typeface="Lato Light" charset="0"/>
                <a:cs typeface="Lato Light" charset="0"/>
              </a:rPr>
              <a:t>50 8232182</a:t>
            </a:r>
          </a:p>
          <a:p>
            <a:pPr>
              <a:tabLst>
                <a:tab pos="1709738" algn="l"/>
              </a:tabLst>
            </a:pPr>
            <a:r>
              <a:rPr lang="en-US" sz="3201" dirty="0" smtClean="0">
                <a:solidFill>
                  <a:schemeClr val="bg1"/>
                </a:solidFill>
                <a:ea typeface="Lato Light" charset="0"/>
                <a:cs typeface="Lato Light" charset="0"/>
              </a:rPr>
              <a:t>Tel 	: </a:t>
            </a:r>
            <a:r>
              <a:rPr lang="en-US" sz="3201" dirty="0">
                <a:solidFill>
                  <a:schemeClr val="bg1"/>
                </a:solidFill>
                <a:ea typeface="Lato Light" charset="0"/>
                <a:cs typeface="Lato Light" charset="0"/>
              </a:rPr>
              <a:t>+</a:t>
            </a:r>
            <a:r>
              <a:rPr lang="en-US" sz="3201" dirty="0" smtClean="0">
                <a:solidFill>
                  <a:schemeClr val="bg1"/>
                </a:solidFill>
                <a:ea typeface="Lato Light" charset="0"/>
                <a:cs typeface="Lato Light" charset="0"/>
              </a:rPr>
              <a:t>971 </a:t>
            </a:r>
            <a:r>
              <a:rPr lang="en-US" sz="3201" dirty="0">
                <a:solidFill>
                  <a:schemeClr val="bg1"/>
                </a:solidFill>
                <a:ea typeface="Lato Light" charset="0"/>
                <a:cs typeface="Lato Light" charset="0"/>
              </a:rPr>
              <a:t>2 5517206</a:t>
            </a:r>
          </a:p>
          <a:p>
            <a:pPr>
              <a:tabLst>
                <a:tab pos="1709738" algn="l"/>
              </a:tabLst>
            </a:pPr>
            <a:r>
              <a:rPr lang="en-US" sz="3201" dirty="0" smtClean="0">
                <a:solidFill>
                  <a:schemeClr val="bg1"/>
                </a:solidFill>
                <a:ea typeface="Lato Light" charset="0"/>
                <a:cs typeface="Lato Light" charset="0"/>
              </a:rPr>
              <a:t>Email	: </a:t>
            </a:r>
            <a:r>
              <a:rPr lang="en-US" sz="3201" dirty="0" smtClean="0">
                <a:solidFill>
                  <a:schemeClr val="bg1"/>
                </a:solidFill>
                <a:ea typeface="Lato Light" charset="0"/>
                <a:cs typeface="Lato Light" charset="0"/>
                <a:hlinkClick r:id="rId3"/>
              </a:rPr>
              <a:t>info@lgcuae.com</a:t>
            </a:r>
            <a:endParaRPr lang="en-US" sz="3201" dirty="0" smtClean="0">
              <a:solidFill>
                <a:schemeClr val="bg1"/>
              </a:solidFill>
              <a:ea typeface="Lato Light" charset="0"/>
              <a:cs typeface="Lato Light" charset="0"/>
            </a:endParaRPr>
          </a:p>
          <a:p>
            <a:pPr>
              <a:tabLst>
                <a:tab pos="1709738" algn="l"/>
              </a:tabLst>
            </a:pPr>
            <a:r>
              <a:rPr lang="en-US" sz="3201" dirty="0">
                <a:solidFill>
                  <a:schemeClr val="bg1"/>
                </a:solidFill>
                <a:ea typeface="Lato Light" charset="0"/>
                <a:cs typeface="Lato Light" charset="0"/>
              </a:rPr>
              <a:t>P. O Box	: 36459</a:t>
            </a:r>
          </a:p>
          <a:p>
            <a:r>
              <a:rPr lang="en-US" sz="3201" dirty="0">
                <a:solidFill>
                  <a:schemeClr val="bg1"/>
                </a:solidFill>
                <a:ea typeface="Lato Light" charset="0"/>
                <a:cs typeface="Lato Light" charset="0"/>
              </a:rPr>
              <a:t>Abu Dhabi, </a:t>
            </a:r>
            <a:r>
              <a:rPr lang="en-US" sz="3201" dirty="0" smtClean="0">
                <a:solidFill>
                  <a:schemeClr val="bg1"/>
                </a:solidFill>
                <a:ea typeface="Lato Light" charset="0"/>
                <a:cs typeface="Lato Light" charset="0"/>
              </a:rPr>
              <a:t>U.A.E</a:t>
            </a:r>
            <a:endParaRPr lang="en-US" sz="3201" dirty="0">
              <a:solidFill>
                <a:schemeClr val="bg1"/>
              </a:solidFill>
              <a:ea typeface="Lato Light" charset="0"/>
              <a:cs typeface="Lato Light" charset="0"/>
            </a:endParaRPr>
          </a:p>
        </p:txBody>
      </p:sp>
      <p:grpSp>
        <p:nvGrpSpPr>
          <p:cNvPr id="26" name="Google Shape;35;p4">
            <a:extLst>
              <a:ext uri="{FF2B5EF4-FFF2-40B4-BE49-F238E27FC236}">
                <a16:creationId xmlns="" xmlns:a16="http://schemas.microsoft.com/office/drawing/2014/main" id="{03057976-0006-401F-A998-B9DF05A305B4}"/>
              </a:ext>
            </a:extLst>
          </p:cNvPr>
          <p:cNvGrpSpPr/>
          <p:nvPr/>
        </p:nvGrpSpPr>
        <p:grpSpPr>
          <a:xfrm>
            <a:off x="9255727" y="1815164"/>
            <a:ext cx="2840610" cy="2840610"/>
            <a:chOff x="-474900" y="321200"/>
            <a:chExt cx="2324700" cy="2324700"/>
          </a:xfrm>
        </p:grpSpPr>
        <p:sp>
          <p:nvSpPr>
            <p:cNvPr id="27" name="Google Shape;36;p4">
              <a:extLst>
                <a:ext uri="{FF2B5EF4-FFF2-40B4-BE49-F238E27FC236}">
                  <a16:creationId xmlns="" xmlns:a16="http://schemas.microsoft.com/office/drawing/2014/main" id="{B19D843E-AFCF-42D2-B0D8-F8AB50F6E65D}"/>
                </a:ext>
              </a:extLst>
            </p:cNvPr>
            <p:cNvSpPr/>
            <p:nvPr/>
          </p:nvSpPr>
          <p:spPr>
            <a:xfrm>
              <a:off x="-474900" y="321200"/>
              <a:ext cx="2324700" cy="2324700"/>
            </a:xfrm>
            <a:prstGeom prst="ellipse">
              <a:avLst/>
            </a:prstGeom>
            <a:noFill/>
            <a:ln w="9525" cap="flat" cmpd="sng">
              <a:solidFill>
                <a:schemeClr val="bg2">
                  <a:lumMod val="25000"/>
                </a:schemeClr>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9" name="Google Shape;37;p4">
              <a:extLst>
                <a:ext uri="{FF2B5EF4-FFF2-40B4-BE49-F238E27FC236}">
                  <a16:creationId xmlns="" xmlns:a16="http://schemas.microsoft.com/office/drawing/2014/main" id="{5BBC8B06-211D-4985-8A30-D6B297555814}"/>
                </a:ext>
              </a:extLst>
            </p:cNvPr>
            <p:cNvSpPr/>
            <p:nvPr/>
          </p:nvSpPr>
          <p:spPr>
            <a:xfrm>
              <a:off x="120725" y="916825"/>
              <a:ext cx="1133400" cy="1133400"/>
            </a:xfrm>
            <a:prstGeom prst="ellipse">
              <a:avLst/>
            </a:prstGeom>
            <a:noFill/>
            <a:ln w="9525" cap="flat" cmpd="sng">
              <a:solidFill>
                <a:schemeClr val="bg2">
                  <a:lumMod val="25000"/>
                </a:schemeClr>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30" name="Google Shape;38;p4">
              <a:extLst>
                <a:ext uri="{FF2B5EF4-FFF2-40B4-BE49-F238E27FC236}">
                  <a16:creationId xmlns="" xmlns:a16="http://schemas.microsoft.com/office/drawing/2014/main" id="{10466511-F7A2-4F06-AD4D-12906FD4DF67}"/>
                </a:ext>
              </a:extLst>
            </p:cNvPr>
            <p:cNvSpPr/>
            <p:nvPr/>
          </p:nvSpPr>
          <p:spPr>
            <a:xfrm>
              <a:off x="-137125" y="658975"/>
              <a:ext cx="1649100" cy="1649100"/>
            </a:xfrm>
            <a:prstGeom prst="ellipse">
              <a:avLst/>
            </a:prstGeom>
            <a:noFill/>
            <a:ln w="9525" cap="flat" cmpd="sng">
              <a:solidFill>
                <a:schemeClr val="bg2">
                  <a:lumMod val="25000"/>
                </a:schemeClr>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32" name="Google Shape;39;p4">
              <a:extLst>
                <a:ext uri="{FF2B5EF4-FFF2-40B4-BE49-F238E27FC236}">
                  <a16:creationId xmlns="" xmlns:a16="http://schemas.microsoft.com/office/drawing/2014/main" id="{21981539-A7B2-46C2-AF41-0204FADAEA7C}"/>
                </a:ext>
              </a:extLst>
            </p:cNvPr>
            <p:cNvSpPr/>
            <p:nvPr/>
          </p:nvSpPr>
          <p:spPr>
            <a:xfrm>
              <a:off x="313650" y="1109750"/>
              <a:ext cx="747600" cy="747600"/>
            </a:xfrm>
            <a:prstGeom prst="ellipse">
              <a:avLst/>
            </a:prstGeom>
            <a:noFill/>
            <a:ln w="9525" cap="flat" cmpd="sng">
              <a:solidFill>
                <a:schemeClr val="bg2">
                  <a:lumMod val="25000"/>
                </a:schemeClr>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grpSp>
      <p:sp>
        <p:nvSpPr>
          <p:cNvPr id="35" name="TextBox 34"/>
          <p:cNvSpPr txBox="1"/>
          <p:nvPr/>
        </p:nvSpPr>
        <p:spPr>
          <a:xfrm>
            <a:off x="10676032" y="2741952"/>
            <a:ext cx="3504614" cy="369332"/>
          </a:xfrm>
          <a:prstGeom prst="rect">
            <a:avLst/>
          </a:prstGeom>
          <a:noFill/>
        </p:spPr>
        <p:txBody>
          <a:bodyPr wrap="none" rtlCol="0">
            <a:spAutoFit/>
          </a:bodyPr>
          <a:lstStyle/>
          <a:p>
            <a:r>
              <a:rPr lang="en-US" sz="1800" spc="300" dirty="0">
                <a:solidFill>
                  <a:schemeClr val="accent4"/>
                </a:solidFill>
                <a:latin typeface="Lato Light" charset="0"/>
                <a:ea typeface="Lato Light" charset="0"/>
                <a:cs typeface="Lato Light" charset="0"/>
              </a:rPr>
              <a:t>CONTACT INFORMATION</a:t>
            </a:r>
          </a:p>
        </p:txBody>
      </p:sp>
      <p:sp>
        <p:nvSpPr>
          <p:cNvPr id="38" name="TextBox 37"/>
          <p:cNvSpPr txBox="1"/>
          <p:nvPr/>
        </p:nvSpPr>
        <p:spPr>
          <a:xfrm>
            <a:off x="10676032" y="3235469"/>
            <a:ext cx="5019323" cy="1938992"/>
          </a:xfrm>
          <a:prstGeom prst="rect">
            <a:avLst/>
          </a:prstGeom>
          <a:noFill/>
        </p:spPr>
        <p:txBody>
          <a:bodyPr wrap="none" rtlCol="0">
            <a:spAutoFit/>
          </a:bodyPr>
          <a:lstStyle/>
          <a:p>
            <a:r>
              <a:rPr lang="en-US" sz="6000" dirty="0">
                <a:solidFill>
                  <a:schemeClr val="bg1"/>
                </a:solidFill>
                <a:latin typeface="Handel Gothic" pitchFamily="2" charset="0"/>
                <a:ea typeface="Lato Light" charset="0"/>
                <a:cs typeface="Lato Light" charset="0"/>
              </a:rPr>
              <a:t>Get in Touch</a:t>
            </a:r>
          </a:p>
          <a:p>
            <a:r>
              <a:rPr lang="en-US" sz="6000" dirty="0">
                <a:solidFill>
                  <a:schemeClr val="bg1"/>
                </a:solidFill>
                <a:latin typeface="Handel Gothic" pitchFamily="2" charset="0"/>
                <a:ea typeface="Lato Light" charset="0"/>
                <a:cs typeface="Lato Light" charset="0"/>
              </a:rPr>
              <a:t>With Us!</a:t>
            </a:r>
          </a:p>
        </p:txBody>
      </p:sp>
      <p:sp>
        <p:nvSpPr>
          <p:cNvPr id="16" name="Rectangle 15">
            <a:extLst>
              <a:ext uri="{FF2B5EF4-FFF2-40B4-BE49-F238E27FC236}">
                <a16:creationId xmlns="" xmlns:a16="http://schemas.microsoft.com/office/drawing/2014/main" id="{EC76068E-1642-4F44-9680-614DF13B4C43}"/>
              </a:ext>
            </a:extLst>
          </p:cNvPr>
          <p:cNvSpPr/>
          <p:nvPr/>
        </p:nvSpPr>
        <p:spPr>
          <a:xfrm>
            <a:off x="10676001" y="10812917"/>
            <a:ext cx="7435220" cy="2573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27" descr="A star in the dark&#10;&#10;Description automatically generated">
            <a:extLst>
              <a:ext uri="{FF2B5EF4-FFF2-40B4-BE49-F238E27FC236}">
                <a16:creationId xmlns="" xmlns:a16="http://schemas.microsoft.com/office/drawing/2014/main" id="{E4CE5D2B-4EBF-4CF8-A922-79D72E672657}"/>
              </a:ext>
            </a:extLst>
          </p:cNvPr>
          <p:cNvPicPr>
            <a:picLocks noChangeAspect="1"/>
          </p:cNvPicPr>
          <p:nvPr/>
        </p:nvPicPr>
        <p:blipFill>
          <a:blip r:embed="rId4"/>
          <a:stretch>
            <a:fillRect/>
          </a:stretch>
        </p:blipFill>
        <p:spPr>
          <a:xfrm>
            <a:off x="10861574" y="11049001"/>
            <a:ext cx="2362200" cy="2362200"/>
          </a:xfrm>
          <a:prstGeom prst="rect">
            <a:avLst/>
          </a:prstGeom>
        </p:spPr>
      </p:pic>
      <p:sp>
        <p:nvSpPr>
          <p:cNvPr id="33" name="TextBox 32">
            <a:extLst>
              <a:ext uri="{FF2B5EF4-FFF2-40B4-BE49-F238E27FC236}">
                <a16:creationId xmlns="" xmlns:a16="http://schemas.microsoft.com/office/drawing/2014/main" id="{4CD35495-43BE-441B-9BF7-429AFA1DFF91}"/>
              </a:ext>
            </a:extLst>
          </p:cNvPr>
          <p:cNvSpPr txBox="1"/>
          <p:nvPr/>
        </p:nvSpPr>
        <p:spPr>
          <a:xfrm>
            <a:off x="10828431" y="5333658"/>
            <a:ext cx="6449201" cy="1502078"/>
          </a:xfrm>
          <a:prstGeom prst="rect">
            <a:avLst/>
          </a:prstGeom>
          <a:noFill/>
        </p:spPr>
        <p:txBody>
          <a:bodyPr wrap="square" rtlCol="0">
            <a:spAutoFit/>
          </a:bodyPr>
          <a:lstStyle/>
          <a:p>
            <a:pPr>
              <a:lnSpc>
                <a:spcPts val="3780"/>
              </a:lnSpc>
            </a:pPr>
            <a:r>
              <a:rPr lang="en-US" sz="2399" dirty="0">
                <a:solidFill>
                  <a:schemeClr val="bg1"/>
                </a:solidFill>
                <a:latin typeface="Lato Light" charset="0"/>
                <a:ea typeface="Lato Light" charset="0"/>
                <a:cs typeface="Lato Light" charset="0"/>
              </a:rPr>
              <a:t>Nothing excites us more than hearing from you. Join our extensive network of reputed companies today. </a:t>
            </a:r>
          </a:p>
        </p:txBody>
      </p:sp>
      <p:sp>
        <p:nvSpPr>
          <p:cNvPr id="40" name="TextBox 39"/>
          <p:cNvSpPr txBox="1"/>
          <p:nvPr/>
        </p:nvSpPr>
        <p:spPr>
          <a:xfrm>
            <a:off x="13277437" y="11240541"/>
            <a:ext cx="4273963" cy="1989391"/>
          </a:xfrm>
          <a:prstGeom prst="rect">
            <a:avLst/>
          </a:prstGeom>
          <a:noFill/>
        </p:spPr>
        <p:txBody>
          <a:bodyPr wrap="square" rtlCol="0">
            <a:spAutoFit/>
          </a:bodyPr>
          <a:lstStyle/>
          <a:p>
            <a:pPr>
              <a:lnSpc>
                <a:spcPts val="3780"/>
              </a:lnSpc>
            </a:pPr>
            <a:r>
              <a:rPr lang="en-US" sz="2399" dirty="0">
                <a:latin typeface="Lato Light" charset="0"/>
                <a:ea typeface="Lato Light" charset="0"/>
                <a:cs typeface="Lato Light" charset="0"/>
              </a:rPr>
              <a:t>Scan this QR code to visit our website.</a:t>
            </a:r>
          </a:p>
          <a:p>
            <a:pPr>
              <a:lnSpc>
                <a:spcPts val="3780"/>
              </a:lnSpc>
            </a:pPr>
            <a:r>
              <a:rPr lang="en-US" sz="2399" dirty="0">
                <a:latin typeface="Lato Light" charset="0"/>
                <a:ea typeface="Lato Light" charset="0"/>
                <a:cs typeface="Lato Light" charset="0"/>
              </a:rPr>
              <a:t>URL link:</a:t>
            </a:r>
          </a:p>
          <a:p>
            <a:pPr>
              <a:lnSpc>
                <a:spcPts val="3780"/>
              </a:lnSpc>
            </a:pPr>
            <a:r>
              <a:rPr lang="en-US" sz="2399" b="1" dirty="0">
                <a:latin typeface="Lato Light" charset="0"/>
                <a:ea typeface="Lato Light" charset="0"/>
                <a:cs typeface="Lato Light" charset="0"/>
              </a:rPr>
              <a:t>www.lgcuae.com</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7467" y="12321879"/>
            <a:ext cx="2971809" cy="908053"/>
          </a:xfrm>
          <a:prstGeom prst="rect">
            <a:avLst/>
          </a:prstGeom>
        </p:spPr>
      </p:pic>
    </p:spTree>
    <p:extLst>
      <p:ext uri="{BB962C8B-B14F-4D97-AF65-F5344CB8AC3E}">
        <p14:creationId xmlns:p14="http://schemas.microsoft.com/office/powerpoint/2010/main" val="15808279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15;p11">
            <a:extLst>
              <a:ext uri="{FF2B5EF4-FFF2-40B4-BE49-F238E27FC236}">
                <a16:creationId xmlns="" xmlns:a16="http://schemas.microsoft.com/office/drawing/2014/main" id="{3FF0F622-D909-4760-A52E-DFF9C3C647A7}"/>
              </a:ext>
            </a:extLst>
          </p:cNvPr>
          <p:cNvSpPr/>
          <p:nvPr/>
        </p:nvSpPr>
        <p:spPr>
          <a:xfrm>
            <a:off x="1382430" y="-903570"/>
            <a:ext cx="15523140" cy="1552314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16;p11">
            <a:extLst>
              <a:ext uri="{FF2B5EF4-FFF2-40B4-BE49-F238E27FC236}">
                <a16:creationId xmlns="" xmlns:a16="http://schemas.microsoft.com/office/drawing/2014/main" id="{CCD478D5-6DAE-486C-B8BA-5C11746DE1D8}"/>
              </a:ext>
            </a:extLst>
          </p:cNvPr>
          <p:cNvSpPr/>
          <p:nvPr/>
        </p:nvSpPr>
        <p:spPr>
          <a:xfrm>
            <a:off x="2268130" y="-17870"/>
            <a:ext cx="13751740" cy="1375174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18;p11">
            <a:extLst>
              <a:ext uri="{FF2B5EF4-FFF2-40B4-BE49-F238E27FC236}">
                <a16:creationId xmlns="" xmlns:a16="http://schemas.microsoft.com/office/drawing/2014/main" id="{44415F9D-7BDD-40BB-9180-803FE95ED6CD}"/>
              </a:ext>
            </a:extLst>
          </p:cNvPr>
          <p:cNvSpPr/>
          <p:nvPr/>
        </p:nvSpPr>
        <p:spPr>
          <a:xfrm>
            <a:off x="-2830383" y="-5116383"/>
            <a:ext cx="23948765" cy="23948765"/>
          </a:xfrm>
          <a:prstGeom prst="donut">
            <a:avLst>
              <a:gd name="adj" fmla="val 13756"/>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3;p4">
            <a:extLst>
              <a:ext uri="{FF2B5EF4-FFF2-40B4-BE49-F238E27FC236}">
                <a16:creationId xmlns="" xmlns:a16="http://schemas.microsoft.com/office/drawing/2014/main" id="{A14EC3D6-2D0B-44AA-942E-95294BB0B024}"/>
              </a:ext>
            </a:extLst>
          </p:cNvPr>
          <p:cNvSpPr txBox="1"/>
          <p:nvPr/>
        </p:nvSpPr>
        <p:spPr>
          <a:xfrm>
            <a:off x="2698639" y="3203234"/>
            <a:ext cx="2274300" cy="1945701"/>
          </a:xfrm>
          <a:prstGeom prst="rect">
            <a:avLst/>
          </a:prstGeom>
          <a:noFill/>
          <a:ln>
            <a:noFill/>
          </a:ln>
        </p:spPr>
        <p:txBody>
          <a:bodyPr spcFirstLastPara="1" wrap="square" lIns="91425" tIns="91425" rIns="91425" bIns="91425" anchor="t" anchorCtr="0">
            <a:noAutofit/>
          </a:bodyPr>
          <a:lstStyle/>
          <a:p>
            <a:pPr algn="ctr" defTabSz="914400">
              <a:buClr>
                <a:srgbClr val="000000"/>
              </a:buClr>
              <a:buFont typeface="Arial"/>
              <a:buNone/>
            </a:pPr>
            <a:r>
              <a:rPr lang="en" sz="24000" b="1" kern="0" dirty="0">
                <a:solidFill>
                  <a:srgbClr val="000066"/>
                </a:solidFill>
                <a:latin typeface="Poppins"/>
                <a:ea typeface="Poppins"/>
                <a:cs typeface="Poppins"/>
                <a:sym typeface="Poppins"/>
              </a:rPr>
              <a:t>“</a:t>
            </a:r>
            <a:endParaRPr sz="24000" b="1" kern="0" dirty="0">
              <a:solidFill>
                <a:srgbClr val="000066"/>
              </a:solidFill>
              <a:latin typeface="Poppins"/>
              <a:ea typeface="Poppins"/>
              <a:cs typeface="Poppins"/>
              <a:sym typeface="Poppins"/>
            </a:endParaRPr>
          </a:p>
        </p:txBody>
      </p:sp>
      <p:sp>
        <p:nvSpPr>
          <p:cNvPr id="12" name="Google Shape;43;p4">
            <a:extLst>
              <a:ext uri="{FF2B5EF4-FFF2-40B4-BE49-F238E27FC236}">
                <a16:creationId xmlns="" xmlns:a16="http://schemas.microsoft.com/office/drawing/2014/main" id="{EBDC24DD-2BB5-444A-8321-7F492DAD5A9F}"/>
              </a:ext>
            </a:extLst>
          </p:cNvPr>
          <p:cNvSpPr txBox="1"/>
          <p:nvPr/>
        </p:nvSpPr>
        <p:spPr>
          <a:xfrm rot="10800000">
            <a:off x="12393165" y="8552098"/>
            <a:ext cx="2274300" cy="1945701"/>
          </a:xfrm>
          <a:prstGeom prst="rect">
            <a:avLst/>
          </a:prstGeom>
          <a:noFill/>
          <a:ln>
            <a:noFill/>
          </a:ln>
        </p:spPr>
        <p:txBody>
          <a:bodyPr spcFirstLastPara="1" wrap="square" lIns="91425" tIns="91425" rIns="91425" bIns="91425" anchor="t" anchorCtr="0">
            <a:noAutofit/>
          </a:bodyPr>
          <a:lstStyle/>
          <a:p>
            <a:pPr algn="ctr" defTabSz="914400">
              <a:buClr>
                <a:srgbClr val="000000"/>
              </a:buClr>
              <a:buFont typeface="Arial"/>
              <a:buNone/>
            </a:pPr>
            <a:r>
              <a:rPr lang="en" sz="24000" b="1" kern="0" dirty="0">
                <a:solidFill>
                  <a:srgbClr val="000066"/>
                </a:solidFill>
                <a:latin typeface="Poppins"/>
                <a:ea typeface="Poppins"/>
                <a:cs typeface="Poppins"/>
                <a:sym typeface="Poppins"/>
              </a:rPr>
              <a:t>“</a:t>
            </a:r>
            <a:endParaRPr sz="24000" b="1" kern="0" dirty="0">
              <a:solidFill>
                <a:srgbClr val="000066"/>
              </a:solidFill>
              <a:latin typeface="Poppins"/>
              <a:ea typeface="Poppins"/>
              <a:cs typeface="Poppins"/>
              <a:sym typeface="Poppins"/>
            </a:endParaRPr>
          </a:p>
        </p:txBody>
      </p:sp>
      <p:sp>
        <p:nvSpPr>
          <p:cNvPr id="18" name="TextBox 17">
            <a:extLst>
              <a:ext uri="{FF2B5EF4-FFF2-40B4-BE49-F238E27FC236}">
                <a16:creationId xmlns="" xmlns:a16="http://schemas.microsoft.com/office/drawing/2014/main" id="{4EC03550-06D0-4EAD-9F00-5C689E098128}"/>
              </a:ext>
            </a:extLst>
          </p:cNvPr>
          <p:cNvSpPr txBox="1"/>
          <p:nvPr/>
        </p:nvSpPr>
        <p:spPr>
          <a:xfrm>
            <a:off x="4972939" y="5148935"/>
            <a:ext cx="8342122" cy="7263527"/>
          </a:xfrm>
          <a:prstGeom prst="rect">
            <a:avLst/>
          </a:prstGeom>
          <a:noFill/>
        </p:spPr>
        <p:txBody>
          <a:bodyPr wrap="square" rtlCol="0">
            <a:spAutoFit/>
          </a:bodyPr>
          <a:lstStyle/>
          <a:p>
            <a:pPr algn="ctr"/>
            <a:r>
              <a:rPr lang="en-US" sz="8000" b="1" spc="600" dirty="0">
                <a:solidFill>
                  <a:srgbClr val="000066"/>
                </a:solidFill>
                <a:latin typeface="Lato Light" charset="0"/>
                <a:ea typeface="Lato Light" charset="0"/>
                <a:cs typeface="Lato Light" charset="0"/>
              </a:rPr>
              <a:t>A reputation built on trust.</a:t>
            </a:r>
          </a:p>
          <a:p>
            <a:pPr algn="ctr"/>
            <a:endParaRPr lang="en-US" sz="6000" spc="600" dirty="0">
              <a:solidFill>
                <a:srgbClr val="000066"/>
              </a:solidFill>
              <a:latin typeface="Lato Light" charset="0"/>
              <a:ea typeface="Lato Light" charset="0"/>
              <a:cs typeface="Lato Light" charset="0"/>
            </a:endParaRPr>
          </a:p>
          <a:p>
            <a:pPr algn="ctr"/>
            <a:endParaRPr lang="en-US" sz="7200" i="1" spc="600" dirty="0">
              <a:solidFill>
                <a:srgbClr val="000066"/>
              </a:solidFill>
              <a:latin typeface="Lato Light" charset="0"/>
              <a:ea typeface="Lato Light" charset="0"/>
              <a:cs typeface="Lato Light" charset="0"/>
            </a:endParaRPr>
          </a:p>
          <a:p>
            <a:pPr algn="ctr"/>
            <a:endParaRPr lang="en-US" sz="7200" i="1" spc="600" dirty="0">
              <a:solidFill>
                <a:srgbClr val="000066"/>
              </a:solidFill>
              <a:latin typeface="Lato Light" charset="0"/>
              <a:ea typeface="Lato Light" charset="0"/>
              <a:cs typeface="Lato Light" charset="0"/>
            </a:endParaRPr>
          </a:p>
          <a:p>
            <a:pPr algn="ctr"/>
            <a:r>
              <a:rPr lang="en-US" sz="5400" i="1" spc="600" dirty="0">
                <a:solidFill>
                  <a:srgbClr val="000066"/>
                </a:solidFill>
                <a:latin typeface="Lato Light" charset="0"/>
                <a:ea typeface="Lato Light" charset="0"/>
                <a:cs typeface="Lato Light" charset="0"/>
              </a:rPr>
              <a:t>Since 1997</a:t>
            </a:r>
          </a:p>
          <a:p>
            <a:endParaRPr lang="en-GB" sz="4800" dirty="0"/>
          </a:p>
        </p:txBody>
      </p:sp>
    </p:spTree>
    <p:extLst>
      <p:ext uri="{BB962C8B-B14F-4D97-AF65-F5344CB8AC3E}">
        <p14:creationId xmlns:p14="http://schemas.microsoft.com/office/powerpoint/2010/main" val="37898280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Google Shape;40;p4">
            <a:extLst>
              <a:ext uri="{FF2B5EF4-FFF2-40B4-BE49-F238E27FC236}">
                <a16:creationId xmlns="" xmlns:a16="http://schemas.microsoft.com/office/drawing/2014/main" id="{95AB17ED-56C4-4219-AD69-63BFBDA45A73}"/>
              </a:ext>
            </a:extLst>
          </p:cNvPr>
          <p:cNvSpPr/>
          <p:nvPr/>
        </p:nvSpPr>
        <p:spPr>
          <a:xfrm>
            <a:off x="-2918676" y="-1359896"/>
            <a:ext cx="11817228" cy="11541389"/>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2" name="Google Shape;35;p4">
            <a:extLst>
              <a:ext uri="{FF2B5EF4-FFF2-40B4-BE49-F238E27FC236}">
                <a16:creationId xmlns="" xmlns:a16="http://schemas.microsoft.com/office/drawing/2014/main" id="{156241D0-00BE-4899-80E3-1478B56E9D23}"/>
              </a:ext>
            </a:extLst>
          </p:cNvPr>
          <p:cNvGrpSpPr/>
          <p:nvPr/>
        </p:nvGrpSpPr>
        <p:grpSpPr>
          <a:xfrm>
            <a:off x="-2315840" y="8077200"/>
            <a:ext cx="7133698" cy="7133698"/>
            <a:chOff x="-474900" y="321200"/>
            <a:chExt cx="2324700" cy="2324700"/>
          </a:xfrm>
        </p:grpSpPr>
        <p:sp>
          <p:nvSpPr>
            <p:cNvPr id="13" name="Google Shape;36;p4">
              <a:extLst>
                <a:ext uri="{FF2B5EF4-FFF2-40B4-BE49-F238E27FC236}">
                  <a16:creationId xmlns="" xmlns:a16="http://schemas.microsoft.com/office/drawing/2014/main" id="{B1D231B8-DB02-4AAA-AFA6-287155F34A94}"/>
                </a:ext>
              </a:extLst>
            </p:cNvPr>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14" name="Google Shape;37;p4">
              <a:extLst>
                <a:ext uri="{FF2B5EF4-FFF2-40B4-BE49-F238E27FC236}">
                  <a16:creationId xmlns="" xmlns:a16="http://schemas.microsoft.com/office/drawing/2014/main" id="{83C4D157-16D9-4EC3-9C45-72993F7B44F2}"/>
                </a:ext>
              </a:extLst>
            </p:cNvPr>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15" name="Google Shape;38;p4">
              <a:extLst>
                <a:ext uri="{FF2B5EF4-FFF2-40B4-BE49-F238E27FC236}">
                  <a16:creationId xmlns="" xmlns:a16="http://schemas.microsoft.com/office/drawing/2014/main" id="{4D43EFD8-28FE-4076-870E-48427B2AEFE3}"/>
                </a:ext>
              </a:extLst>
            </p:cNvPr>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16" name="Google Shape;39;p4">
              <a:extLst>
                <a:ext uri="{FF2B5EF4-FFF2-40B4-BE49-F238E27FC236}">
                  <a16:creationId xmlns="" xmlns:a16="http://schemas.microsoft.com/office/drawing/2014/main" id="{467521C6-90BE-483C-8683-A9AADD7C4427}"/>
                </a:ext>
              </a:extLst>
            </p:cNvPr>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grpSp>
      <p:sp>
        <p:nvSpPr>
          <p:cNvPr id="9" name="TextBox 8"/>
          <p:cNvSpPr txBox="1"/>
          <p:nvPr/>
        </p:nvSpPr>
        <p:spPr>
          <a:xfrm>
            <a:off x="1010389" y="10972745"/>
            <a:ext cx="5495415" cy="1446550"/>
          </a:xfrm>
          <a:prstGeom prst="rect">
            <a:avLst/>
          </a:prstGeom>
          <a:noFill/>
        </p:spPr>
        <p:txBody>
          <a:bodyPr wrap="none" rtlCol="0">
            <a:spAutoFit/>
          </a:bodyPr>
          <a:lstStyle/>
          <a:p>
            <a:r>
              <a:rPr lang="en-US" sz="8800" dirty="0">
                <a:solidFill>
                  <a:srgbClr val="000066"/>
                </a:solidFill>
                <a:latin typeface="Handel Gothic" pitchFamily="2" charset="0"/>
                <a:ea typeface="Lato Thin" charset="0"/>
                <a:cs typeface="Lato Thin" charset="0"/>
              </a:rPr>
              <a:t>About Us</a:t>
            </a:r>
          </a:p>
        </p:txBody>
      </p:sp>
      <p:sp>
        <p:nvSpPr>
          <p:cNvPr id="10" name="TextBox 9"/>
          <p:cNvSpPr txBox="1"/>
          <p:nvPr/>
        </p:nvSpPr>
        <p:spPr>
          <a:xfrm>
            <a:off x="9935066" y="2718997"/>
            <a:ext cx="7017551" cy="9441495"/>
          </a:xfrm>
          <a:prstGeom prst="rect">
            <a:avLst/>
          </a:prstGeom>
          <a:noFill/>
        </p:spPr>
        <p:txBody>
          <a:bodyPr wrap="square" rtlCol="0">
            <a:spAutoFit/>
          </a:bodyPr>
          <a:lstStyle/>
          <a:p>
            <a:pPr>
              <a:lnSpc>
                <a:spcPct val="150000"/>
              </a:lnSpc>
            </a:pPr>
            <a:r>
              <a:rPr lang="en-US" sz="2400" dirty="0">
                <a:latin typeface="Lato Light" charset="0"/>
                <a:ea typeface="Lato Light" charset="0"/>
                <a:cs typeface="Lato Light" charset="0"/>
              </a:rPr>
              <a:t>Established in 1997, Loyal General Contracting has built a solid reputation among the clients based on quality, trust and performance. We have been providing tailored services in facility management, maintenance and constructive solutions to our clients in United Arab Emirates, primarily in Abu Dhabi. Our core activities range from complete building solutions to civil works, facility maintenance and repairs.</a:t>
            </a:r>
          </a:p>
          <a:p>
            <a:pPr>
              <a:lnSpc>
                <a:spcPct val="150000"/>
              </a:lnSpc>
            </a:pPr>
            <a:endParaRPr lang="en-US" sz="2400" dirty="0">
              <a:latin typeface="Lato Light" charset="0"/>
              <a:ea typeface="Lato Light" charset="0"/>
              <a:cs typeface="Lato Light" charset="0"/>
            </a:endParaRPr>
          </a:p>
          <a:p>
            <a:pPr>
              <a:lnSpc>
                <a:spcPct val="150000"/>
              </a:lnSpc>
            </a:pPr>
            <a:r>
              <a:rPr lang="en-US" sz="2400" dirty="0">
                <a:latin typeface="Lato Light" charset="0"/>
                <a:ea typeface="Lato Light" charset="0"/>
                <a:cs typeface="Lato Light" charset="0"/>
              </a:rPr>
              <a:t>The key to our success is commitment to quality; continuous investment in training in the latest technology; and focus on old school values and craftsmanship. With LGC on your team, you will find the experience, expertise and integrity necessary to manage and complete your next project on time and within budget.</a:t>
            </a:r>
          </a:p>
        </p:txBody>
      </p:sp>
      <p:sp>
        <p:nvSpPr>
          <p:cNvPr id="5" name="Rectangle 4">
            <a:extLst>
              <a:ext uri="{FF2B5EF4-FFF2-40B4-BE49-F238E27FC236}">
                <a16:creationId xmlns="" xmlns:a16="http://schemas.microsoft.com/office/drawing/2014/main" id="{CD7088B7-B02E-4FB0-A8F7-137BE1BD2740}"/>
              </a:ext>
            </a:extLst>
          </p:cNvPr>
          <p:cNvSpPr/>
          <p:nvPr/>
        </p:nvSpPr>
        <p:spPr>
          <a:xfrm>
            <a:off x="17146205" y="12645650"/>
            <a:ext cx="460382" cy="400110"/>
          </a:xfrm>
          <a:prstGeom prst="rect">
            <a:avLst/>
          </a:prstGeom>
        </p:spPr>
        <p:txBody>
          <a:bodyPr wrap="none">
            <a:spAutoFit/>
          </a:bodyPr>
          <a:lstStyle/>
          <a:p>
            <a:pPr algn="ctr"/>
            <a:r>
              <a:rPr lang="en" sz="2000" dirty="0">
                <a:solidFill>
                  <a:schemeClr val="tx1">
                    <a:lumMod val="75000"/>
                    <a:lumOff val="25000"/>
                  </a:schemeClr>
                </a:solidFill>
                <a:latin typeface="Lato Black"/>
              </a:rPr>
              <a:t>02</a:t>
            </a:r>
            <a:endParaRPr lang="en-GB" sz="1600" dirty="0">
              <a:solidFill>
                <a:schemeClr val="tx1">
                  <a:lumMod val="75000"/>
                  <a:lumOff val="25000"/>
                </a:schemeClr>
              </a:solidFill>
              <a:latin typeface="Lato Black"/>
            </a:endParaRPr>
          </a:p>
        </p:txBody>
      </p:sp>
      <p:sp>
        <p:nvSpPr>
          <p:cNvPr id="19" name="Google Shape;118;p11">
            <a:extLst>
              <a:ext uri="{FF2B5EF4-FFF2-40B4-BE49-F238E27FC236}">
                <a16:creationId xmlns="" xmlns:a16="http://schemas.microsoft.com/office/drawing/2014/main" id="{630DC0BC-1DDE-4905-8455-94AD0FB70309}"/>
              </a:ext>
            </a:extLst>
          </p:cNvPr>
          <p:cNvSpPr/>
          <p:nvPr/>
        </p:nvSpPr>
        <p:spPr>
          <a:xfrm>
            <a:off x="17035602" y="12504911"/>
            <a:ext cx="681588" cy="681588"/>
          </a:xfrm>
          <a:prstGeom prst="donut">
            <a:avLst>
              <a:gd name="adj" fmla="val 4523"/>
            </a:avLst>
          </a:prstGeom>
          <a:solidFill>
            <a:schemeClr val="accent4">
              <a:lumMod val="60000"/>
              <a:lumOff val="40000"/>
            </a:schemeClr>
          </a:solidFill>
          <a:ln>
            <a:noFill/>
          </a:ln>
        </p:spPr>
        <p:style>
          <a:lnRef idx="1">
            <a:schemeClr val="accent4"/>
          </a:lnRef>
          <a:fillRef idx="3">
            <a:schemeClr val="accent4"/>
          </a:fillRef>
          <a:effectRef idx="2">
            <a:schemeClr val="accent4"/>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18;p11">
            <a:extLst>
              <a:ext uri="{FF2B5EF4-FFF2-40B4-BE49-F238E27FC236}">
                <a16:creationId xmlns="" xmlns:a16="http://schemas.microsoft.com/office/drawing/2014/main" id="{DC1BCF3F-4EE6-4312-8AB4-7CC17F6E3653}"/>
              </a:ext>
            </a:extLst>
          </p:cNvPr>
          <p:cNvSpPr/>
          <p:nvPr/>
        </p:nvSpPr>
        <p:spPr>
          <a:xfrm>
            <a:off x="16952617" y="12418436"/>
            <a:ext cx="858143" cy="858143"/>
          </a:xfrm>
          <a:prstGeom prst="donut">
            <a:avLst>
              <a:gd name="adj" fmla="val 1067"/>
            </a:avLst>
          </a:prstGeom>
          <a:solidFill>
            <a:schemeClr val="accent4">
              <a:lumMod val="60000"/>
              <a:lumOff val="40000"/>
            </a:schemeClr>
          </a:solidFill>
          <a:ln>
            <a:noFill/>
          </a:ln>
        </p:spPr>
        <p:style>
          <a:lnRef idx="1">
            <a:schemeClr val="accent4"/>
          </a:lnRef>
          <a:fillRef idx="3">
            <a:schemeClr val="accent4"/>
          </a:fillRef>
          <a:effectRef idx="2">
            <a:schemeClr val="accent4"/>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27831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Oval 51">
            <a:extLst>
              <a:ext uri="{FF2B5EF4-FFF2-40B4-BE49-F238E27FC236}">
                <a16:creationId xmlns="" xmlns:a16="http://schemas.microsoft.com/office/drawing/2014/main" id="{5989C35D-382E-4123-AA10-BB787944013E}"/>
              </a:ext>
            </a:extLst>
          </p:cNvPr>
          <p:cNvSpPr/>
          <p:nvPr/>
        </p:nvSpPr>
        <p:spPr>
          <a:xfrm>
            <a:off x="14434257" y="1182145"/>
            <a:ext cx="1867049" cy="1867049"/>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66"/>
              </a:solidFill>
            </a:endParaRPr>
          </a:p>
        </p:txBody>
      </p:sp>
      <p:sp>
        <p:nvSpPr>
          <p:cNvPr id="51" name="Oval 50">
            <a:extLst>
              <a:ext uri="{FF2B5EF4-FFF2-40B4-BE49-F238E27FC236}">
                <a16:creationId xmlns="" xmlns:a16="http://schemas.microsoft.com/office/drawing/2014/main" id="{7323E7D6-D479-4585-879A-05B4DB5EF3EC}"/>
              </a:ext>
            </a:extLst>
          </p:cNvPr>
          <p:cNvSpPr/>
          <p:nvPr/>
        </p:nvSpPr>
        <p:spPr>
          <a:xfrm>
            <a:off x="8210474" y="1182146"/>
            <a:ext cx="1867049" cy="186704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66"/>
              </a:solidFill>
            </a:endParaRPr>
          </a:p>
        </p:txBody>
      </p:sp>
      <p:sp>
        <p:nvSpPr>
          <p:cNvPr id="2" name="Oval 1">
            <a:extLst>
              <a:ext uri="{FF2B5EF4-FFF2-40B4-BE49-F238E27FC236}">
                <a16:creationId xmlns="" xmlns:a16="http://schemas.microsoft.com/office/drawing/2014/main" id="{7FC32FA3-D764-4CC9-87D7-CBA485F6422C}"/>
              </a:ext>
            </a:extLst>
          </p:cNvPr>
          <p:cNvSpPr/>
          <p:nvPr/>
        </p:nvSpPr>
        <p:spPr>
          <a:xfrm>
            <a:off x="2032377" y="1092515"/>
            <a:ext cx="1867049" cy="1867049"/>
          </a:xfrm>
          <a:prstGeom prst="ellipse">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66"/>
              </a:solidFill>
            </a:endParaRPr>
          </a:p>
        </p:txBody>
      </p:sp>
      <p:grpSp>
        <p:nvGrpSpPr>
          <p:cNvPr id="12" name="Google Shape;35;p4">
            <a:extLst>
              <a:ext uri="{FF2B5EF4-FFF2-40B4-BE49-F238E27FC236}">
                <a16:creationId xmlns="" xmlns:a16="http://schemas.microsoft.com/office/drawing/2014/main" id="{156241D0-00BE-4899-80E3-1478B56E9D23}"/>
              </a:ext>
            </a:extLst>
          </p:cNvPr>
          <p:cNvGrpSpPr/>
          <p:nvPr/>
        </p:nvGrpSpPr>
        <p:grpSpPr>
          <a:xfrm>
            <a:off x="-2315840" y="8077200"/>
            <a:ext cx="7133698" cy="7133698"/>
            <a:chOff x="-474900" y="321200"/>
            <a:chExt cx="2324700" cy="2324700"/>
          </a:xfrm>
        </p:grpSpPr>
        <p:sp>
          <p:nvSpPr>
            <p:cNvPr id="13" name="Google Shape;36;p4">
              <a:extLst>
                <a:ext uri="{FF2B5EF4-FFF2-40B4-BE49-F238E27FC236}">
                  <a16:creationId xmlns="" xmlns:a16="http://schemas.microsoft.com/office/drawing/2014/main" id="{B1D231B8-DB02-4AAA-AFA6-287155F34A94}"/>
                </a:ext>
              </a:extLst>
            </p:cNvPr>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14" name="Google Shape;37;p4">
              <a:extLst>
                <a:ext uri="{FF2B5EF4-FFF2-40B4-BE49-F238E27FC236}">
                  <a16:creationId xmlns="" xmlns:a16="http://schemas.microsoft.com/office/drawing/2014/main" id="{83C4D157-16D9-4EC3-9C45-72993F7B44F2}"/>
                </a:ext>
              </a:extLst>
            </p:cNvPr>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15" name="Google Shape;38;p4">
              <a:extLst>
                <a:ext uri="{FF2B5EF4-FFF2-40B4-BE49-F238E27FC236}">
                  <a16:creationId xmlns="" xmlns:a16="http://schemas.microsoft.com/office/drawing/2014/main" id="{4D43EFD8-28FE-4076-870E-48427B2AEFE3}"/>
                </a:ext>
              </a:extLst>
            </p:cNvPr>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16" name="Google Shape;39;p4">
              <a:extLst>
                <a:ext uri="{FF2B5EF4-FFF2-40B4-BE49-F238E27FC236}">
                  <a16:creationId xmlns="" xmlns:a16="http://schemas.microsoft.com/office/drawing/2014/main" id="{467521C6-90BE-483C-8683-A9AADD7C4427}"/>
                </a:ext>
              </a:extLst>
            </p:cNvPr>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grpSp>
      <p:sp>
        <p:nvSpPr>
          <p:cNvPr id="9" name="TextBox 8"/>
          <p:cNvSpPr txBox="1"/>
          <p:nvPr/>
        </p:nvSpPr>
        <p:spPr>
          <a:xfrm>
            <a:off x="1010389" y="10972745"/>
            <a:ext cx="10304017" cy="1446550"/>
          </a:xfrm>
          <a:prstGeom prst="rect">
            <a:avLst/>
          </a:prstGeom>
          <a:noFill/>
        </p:spPr>
        <p:txBody>
          <a:bodyPr wrap="square" rtlCol="0">
            <a:spAutoFit/>
          </a:bodyPr>
          <a:lstStyle/>
          <a:p>
            <a:r>
              <a:rPr lang="en-US" sz="8800" dirty="0">
                <a:solidFill>
                  <a:srgbClr val="000066"/>
                </a:solidFill>
                <a:latin typeface="Handel Gothic" pitchFamily="2" charset="0"/>
                <a:ea typeface="Lato Thin" charset="0"/>
                <a:cs typeface="Lato Thin" charset="0"/>
              </a:rPr>
              <a:t>Corporate Values</a:t>
            </a:r>
          </a:p>
        </p:txBody>
      </p:sp>
      <p:sp>
        <p:nvSpPr>
          <p:cNvPr id="5" name="Rectangle 4">
            <a:extLst>
              <a:ext uri="{FF2B5EF4-FFF2-40B4-BE49-F238E27FC236}">
                <a16:creationId xmlns="" xmlns:a16="http://schemas.microsoft.com/office/drawing/2014/main" id="{CD7088B7-B02E-4FB0-A8F7-137BE1BD2740}"/>
              </a:ext>
            </a:extLst>
          </p:cNvPr>
          <p:cNvSpPr/>
          <p:nvPr/>
        </p:nvSpPr>
        <p:spPr>
          <a:xfrm>
            <a:off x="17146205" y="12645650"/>
            <a:ext cx="460382" cy="400110"/>
          </a:xfrm>
          <a:prstGeom prst="rect">
            <a:avLst/>
          </a:prstGeom>
        </p:spPr>
        <p:txBody>
          <a:bodyPr wrap="none">
            <a:spAutoFit/>
          </a:bodyPr>
          <a:lstStyle/>
          <a:p>
            <a:pPr algn="ctr"/>
            <a:r>
              <a:rPr lang="en" sz="2000" dirty="0">
                <a:solidFill>
                  <a:schemeClr val="tx1">
                    <a:lumMod val="75000"/>
                    <a:lumOff val="25000"/>
                  </a:schemeClr>
                </a:solidFill>
                <a:latin typeface="Lato Black"/>
              </a:rPr>
              <a:t>03</a:t>
            </a:r>
            <a:endParaRPr lang="en-GB" sz="1600" dirty="0">
              <a:solidFill>
                <a:schemeClr val="tx1">
                  <a:lumMod val="75000"/>
                  <a:lumOff val="25000"/>
                </a:schemeClr>
              </a:solidFill>
              <a:latin typeface="Lato Black"/>
            </a:endParaRPr>
          </a:p>
        </p:txBody>
      </p:sp>
      <p:sp>
        <p:nvSpPr>
          <p:cNvPr id="19" name="Google Shape;118;p11">
            <a:extLst>
              <a:ext uri="{FF2B5EF4-FFF2-40B4-BE49-F238E27FC236}">
                <a16:creationId xmlns="" xmlns:a16="http://schemas.microsoft.com/office/drawing/2014/main" id="{630DC0BC-1DDE-4905-8455-94AD0FB70309}"/>
              </a:ext>
            </a:extLst>
          </p:cNvPr>
          <p:cNvSpPr/>
          <p:nvPr/>
        </p:nvSpPr>
        <p:spPr>
          <a:xfrm>
            <a:off x="17035602" y="12504911"/>
            <a:ext cx="681588" cy="681588"/>
          </a:xfrm>
          <a:prstGeom prst="donut">
            <a:avLst>
              <a:gd name="adj" fmla="val 4523"/>
            </a:avLst>
          </a:prstGeom>
          <a:solidFill>
            <a:schemeClr val="accent4">
              <a:lumMod val="60000"/>
              <a:lumOff val="40000"/>
            </a:schemeClr>
          </a:solidFill>
          <a:ln>
            <a:noFill/>
          </a:ln>
        </p:spPr>
        <p:style>
          <a:lnRef idx="1">
            <a:schemeClr val="accent4"/>
          </a:lnRef>
          <a:fillRef idx="3">
            <a:schemeClr val="accent4"/>
          </a:fillRef>
          <a:effectRef idx="2">
            <a:schemeClr val="accent4"/>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18;p11">
            <a:extLst>
              <a:ext uri="{FF2B5EF4-FFF2-40B4-BE49-F238E27FC236}">
                <a16:creationId xmlns="" xmlns:a16="http://schemas.microsoft.com/office/drawing/2014/main" id="{DC1BCF3F-4EE6-4312-8AB4-7CC17F6E3653}"/>
              </a:ext>
            </a:extLst>
          </p:cNvPr>
          <p:cNvSpPr/>
          <p:nvPr/>
        </p:nvSpPr>
        <p:spPr>
          <a:xfrm>
            <a:off x="16952617" y="12418436"/>
            <a:ext cx="858143" cy="858143"/>
          </a:xfrm>
          <a:prstGeom prst="donut">
            <a:avLst>
              <a:gd name="adj" fmla="val 1067"/>
            </a:avLst>
          </a:prstGeom>
          <a:solidFill>
            <a:schemeClr val="accent4">
              <a:lumMod val="60000"/>
              <a:lumOff val="40000"/>
            </a:schemeClr>
          </a:solidFill>
          <a:ln>
            <a:noFill/>
          </a:ln>
        </p:spPr>
        <p:style>
          <a:lnRef idx="1">
            <a:schemeClr val="accent4"/>
          </a:lnRef>
          <a:fillRef idx="3">
            <a:schemeClr val="accent4"/>
          </a:fillRef>
          <a:effectRef idx="2">
            <a:schemeClr val="accent4"/>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TextBox 37">
            <a:extLst>
              <a:ext uri="{FF2B5EF4-FFF2-40B4-BE49-F238E27FC236}">
                <a16:creationId xmlns="" xmlns:a16="http://schemas.microsoft.com/office/drawing/2014/main" id="{FC4245AC-2E46-4828-8782-95F60563EA33}"/>
              </a:ext>
            </a:extLst>
          </p:cNvPr>
          <p:cNvSpPr txBox="1"/>
          <p:nvPr/>
        </p:nvSpPr>
        <p:spPr>
          <a:xfrm>
            <a:off x="949768" y="4877603"/>
            <a:ext cx="4032268" cy="1131143"/>
          </a:xfrm>
          <a:prstGeom prst="rect">
            <a:avLst/>
          </a:prstGeom>
          <a:noFill/>
        </p:spPr>
        <p:txBody>
          <a:bodyPr wrap="square" rtlCol="0">
            <a:spAutoFit/>
          </a:bodyPr>
          <a:lstStyle/>
          <a:p>
            <a:pPr algn="ctr">
              <a:lnSpc>
                <a:spcPct val="150000"/>
              </a:lnSpc>
            </a:pPr>
            <a:r>
              <a:rPr lang="en-US" sz="2399" dirty="0">
                <a:latin typeface="Lato Black"/>
                <a:ea typeface="Lato Light" charset="0"/>
                <a:cs typeface="Lato Light" charset="0"/>
              </a:rPr>
              <a:t>Built a trusty reputation among all clients</a:t>
            </a:r>
          </a:p>
        </p:txBody>
      </p:sp>
      <p:sp>
        <p:nvSpPr>
          <p:cNvPr id="39" name="TextBox 38">
            <a:extLst>
              <a:ext uri="{FF2B5EF4-FFF2-40B4-BE49-F238E27FC236}">
                <a16:creationId xmlns="" xmlns:a16="http://schemas.microsoft.com/office/drawing/2014/main" id="{3EC74B57-18E1-465C-912A-233B5C4F509F}"/>
              </a:ext>
            </a:extLst>
          </p:cNvPr>
          <p:cNvSpPr txBox="1"/>
          <p:nvPr/>
        </p:nvSpPr>
        <p:spPr>
          <a:xfrm>
            <a:off x="1945431" y="3083539"/>
            <a:ext cx="2040943" cy="1184042"/>
          </a:xfrm>
          <a:prstGeom prst="rect">
            <a:avLst/>
          </a:prstGeom>
          <a:noFill/>
        </p:spPr>
        <p:txBody>
          <a:bodyPr wrap="none" rtlCol="0">
            <a:spAutoFit/>
          </a:bodyPr>
          <a:lstStyle/>
          <a:p>
            <a:pPr>
              <a:lnSpc>
                <a:spcPct val="150000"/>
              </a:lnSpc>
            </a:pPr>
            <a:r>
              <a:rPr lang="en-US" sz="5400" dirty="0">
                <a:solidFill>
                  <a:srgbClr val="000066"/>
                </a:solidFill>
                <a:latin typeface="Lato Light" charset="0"/>
                <a:ea typeface="Lato Light" charset="0"/>
                <a:cs typeface="Lato Light" charset="0"/>
              </a:rPr>
              <a:t>Vision</a:t>
            </a:r>
          </a:p>
        </p:txBody>
      </p:sp>
      <p:sp>
        <p:nvSpPr>
          <p:cNvPr id="41" name="TextBox 40">
            <a:extLst>
              <a:ext uri="{FF2B5EF4-FFF2-40B4-BE49-F238E27FC236}">
                <a16:creationId xmlns="" xmlns:a16="http://schemas.microsoft.com/office/drawing/2014/main" id="{1BFCB7F2-B4B5-4932-A927-A2FCB7441FFE}"/>
              </a:ext>
            </a:extLst>
          </p:cNvPr>
          <p:cNvSpPr txBox="1"/>
          <p:nvPr/>
        </p:nvSpPr>
        <p:spPr>
          <a:xfrm>
            <a:off x="7468316" y="3049195"/>
            <a:ext cx="3351367" cy="1184042"/>
          </a:xfrm>
          <a:prstGeom prst="rect">
            <a:avLst/>
          </a:prstGeom>
          <a:noFill/>
        </p:spPr>
        <p:txBody>
          <a:bodyPr wrap="none" rtlCol="0">
            <a:spAutoFit/>
          </a:bodyPr>
          <a:lstStyle/>
          <a:p>
            <a:pPr>
              <a:lnSpc>
                <a:spcPct val="150000"/>
              </a:lnSpc>
            </a:pPr>
            <a:r>
              <a:rPr lang="en-US" sz="5400" dirty="0">
                <a:solidFill>
                  <a:schemeClr val="accent4"/>
                </a:solidFill>
                <a:latin typeface="Lato Light" charset="0"/>
                <a:ea typeface="Lato Light" charset="0"/>
                <a:cs typeface="Lato Light" charset="0"/>
              </a:rPr>
              <a:t>Objectives</a:t>
            </a:r>
          </a:p>
        </p:txBody>
      </p:sp>
      <p:sp>
        <p:nvSpPr>
          <p:cNvPr id="43" name="TextBox 42">
            <a:extLst>
              <a:ext uri="{FF2B5EF4-FFF2-40B4-BE49-F238E27FC236}">
                <a16:creationId xmlns="" xmlns:a16="http://schemas.microsoft.com/office/drawing/2014/main" id="{653A27F8-3746-485E-9AD2-0F132592AF98}"/>
              </a:ext>
            </a:extLst>
          </p:cNvPr>
          <p:cNvSpPr txBox="1"/>
          <p:nvPr/>
        </p:nvSpPr>
        <p:spPr>
          <a:xfrm>
            <a:off x="14301625" y="3100703"/>
            <a:ext cx="2132315" cy="1184042"/>
          </a:xfrm>
          <a:prstGeom prst="rect">
            <a:avLst/>
          </a:prstGeom>
          <a:noFill/>
        </p:spPr>
        <p:txBody>
          <a:bodyPr wrap="none" rtlCol="0">
            <a:spAutoFit/>
          </a:bodyPr>
          <a:lstStyle/>
          <a:p>
            <a:pPr>
              <a:lnSpc>
                <a:spcPct val="150000"/>
              </a:lnSpc>
            </a:pPr>
            <a:r>
              <a:rPr lang="en-US" sz="5400" dirty="0">
                <a:solidFill>
                  <a:schemeClr val="bg2">
                    <a:lumMod val="50000"/>
                  </a:schemeClr>
                </a:solidFill>
                <a:latin typeface="Lato Light" charset="0"/>
                <a:ea typeface="Lato Light" charset="0"/>
                <a:cs typeface="Lato Light" charset="0"/>
              </a:rPr>
              <a:t>Values</a:t>
            </a:r>
          </a:p>
        </p:txBody>
      </p:sp>
      <p:sp>
        <p:nvSpPr>
          <p:cNvPr id="44" name="Shape 2641">
            <a:extLst>
              <a:ext uri="{FF2B5EF4-FFF2-40B4-BE49-F238E27FC236}">
                <a16:creationId xmlns="" xmlns:a16="http://schemas.microsoft.com/office/drawing/2014/main" id="{95D2B80A-CB52-4281-8860-DB074B12ED93}"/>
              </a:ext>
            </a:extLst>
          </p:cNvPr>
          <p:cNvSpPr/>
          <p:nvPr/>
        </p:nvSpPr>
        <p:spPr>
          <a:xfrm>
            <a:off x="2596484" y="1775659"/>
            <a:ext cx="786907" cy="500759"/>
          </a:xfrm>
          <a:custGeom>
            <a:avLst/>
            <a:gdLst/>
            <a:ahLst/>
            <a:cxnLst>
              <a:cxn ang="0">
                <a:pos x="wd2" y="hd2"/>
              </a:cxn>
              <a:cxn ang="5400000">
                <a:pos x="wd2" y="hd2"/>
              </a:cxn>
              <a:cxn ang="10800000">
                <a:pos x="wd2" y="hd2"/>
              </a:cxn>
              <a:cxn ang="16200000">
                <a:pos x="wd2" y="hd2"/>
              </a:cxn>
            </a:cxnLst>
            <a:rect l="0" t="0" r="r" b="b"/>
            <a:pathLst>
              <a:path w="21600" h="21600" extrusionOk="0">
                <a:moveTo>
                  <a:pt x="20618" y="16606"/>
                </a:moveTo>
                <a:lnTo>
                  <a:pt x="16691" y="14138"/>
                </a:lnTo>
                <a:lnTo>
                  <a:pt x="16691" y="7462"/>
                </a:lnTo>
                <a:lnTo>
                  <a:pt x="20618" y="4994"/>
                </a:lnTo>
                <a:cubicBezTo>
                  <a:pt x="20618" y="4994"/>
                  <a:pt x="20618" y="16606"/>
                  <a:pt x="20618" y="16606"/>
                </a:cubicBezTo>
                <a:close/>
                <a:moveTo>
                  <a:pt x="21109" y="3086"/>
                </a:moveTo>
                <a:cubicBezTo>
                  <a:pt x="21030" y="3086"/>
                  <a:pt x="20958" y="3122"/>
                  <a:pt x="20892" y="3174"/>
                </a:cubicBezTo>
                <a:lnTo>
                  <a:pt x="20890" y="3167"/>
                </a:lnTo>
                <a:lnTo>
                  <a:pt x="16018" y="6229"/>
                </a:lnTo>
                <a:cubicBezTo>
                  <a:pt x="16013" y="6233"/>
                  <a:pt x="16008" y="6235"/>
                  <a:pt x="16003" y="6239"/>
                </a:cubicBezTo>
                <a:lnTo>
                  <a:pt x="15980" y="6252"/>
                </a:lnTo>
                <a:lnTo>
                  <a:pt x="15983" y="6260"/>
                </a:lnTo>
                <a:cubicBezTo>
                  <a:pt x="15822" y="6387"/>
                  <a:pt x="15709" y="6641"/>
                  <a:pt x="15709" y="6943"/>
                </a:cubicBezTo>
                <a:lnTo>
                  <a:pt x="15709" y="14657"/>
                </a:lnTo>
                <a:cubicBezTo>
                  <a:pt x="15709" y="14959"/>
                  <a:pt x="15822" y="15213"/>
                  <a:pt x="15983" y="15340"/>
                </a:cubicBezTo>
                <a:lnTo>
                  <a:pt x="15980" y="15347"/>
                </a:lnTo>
                <a:lnTo>
                  <a:pt x="16002" y="15360"/>
                </a:lnTo>
                <a:cubicBezTo>
                  <a:pt x="16008" y="15365"/>
                  <a:pt x="16013" y="15368"/>
                  <a:pt x="16018" y="15371"/>
                </a:cubicBezTo>
                <a:lnTo>
                  <a:pt x="20890" y="18433"/>
                </a:lnTo>
                <a:lnTo>
                  <a:pt x="20892" y="18426"/>
                </a:lnTo>
                <a:cubicBezTo>
                  <a:pt x="20958" y="18478"/>
                  <a:pt x="21030" y="18514"/>
                  <a:pt x="21109" y="18514"/>
                </a:cubicBezTo>
                <a:cubicBezTo>
                  <a:pt x="21380" y="18514"/>
                  <a:pt x="21600" y="18169"/>
                  <a:pt x="21600" y="17743"/>
                </a:cubicBezTo>
                <a:lnTo>
                  <a:pt x="21600" y="3857"/>
                </a:lnTo>
                <a:cubicBezTo>
                  <a:pt x="21600" y="3431"/>
                  <a:pt x="21380" y="3086"/>
                  <a:pt x="21109" y="3086"/>
                </a:cubicBezTo>
                <a:moveTo>
                  <a:pt x="13745" y="18514"/>
                </a:moveTo>
                <a:cubicBezTo>
                  <a:pt x="13745" y="19367"/>
                  <a:pt x="13306" y="20057"/>
                  <a:pt x="12764" y="20057"/>
                </a:cubicBezTo>
                <a:lnTo>
                  <a:pt x="1964" y="20057"/>
                </a:lnTo>
                <a:cubicBezTo>
                  <a:pt x="1422" y="20057"/>
                  <a:pt x="982" y="19367"/>
                  <a:pt x="982" y="18514"/>
                </a:cubicBezTo>
                <a:lnTo>
                  <a:pt x="982" y="3086"/>
                </a:lnTo>
                <a:cubicBezTo>
                  <a:pt x="982" y="2233"/>
                  <a:pt x="1422" y="1543"/>
                  <a:pt x="1964" y="1543"/>
                </a:cubicBezTo>
                <a:lnTo>
                  <a:pt x="12764" y="1543"/>
                </a:lnTo>
                <a:cubicBezTo>
                  <a:pt x="13306" y="1543"/>
                  <a:pt x="13745" y="2233"/>
                  <a:pt x="13745" y="3086"/>
                </a:cubicBezTo>
                <a:cubicBezTo>
                  <a:pt x="13745" y="3086"/>
                  <a:pt x="13745" y="18514"/>
                  <a:pt x="13745" y="18514"/>
                </a:cubicBezTo>
                <a:close/>
                <a:moveTo>
                  <a:pt x="12764" y="0"/>
                </a:moveTo>
                <a:lnTo>
                  <a:pt x="1964" y="0"/>
                </a:lnTo>
                <a:cubicBezTo>
                  <a:pt x="879" y="0"/>
                  <a:pt x="0" y="1382"/>
                  <a:pt x="0" y="3086"/>
                </a:cubicBezTo>
                <a:lnTo>
                  <a:pt x="0" y="18514"/>
                </a:lnTo>
                <a:cubicBezTo>
                  <a:pt x="0" y="20219"/>
                  <a:pt x="879" y="21600"/>
                  <a:pt x="1964" y="21600"/>
                </a:cubicBezTo>
                <a:lnTo>
                  <a:pt x="12764" y="21600"/>
                </a:lnTo>
                <a:cubicBezTo>
                  <a:pt x="13848" y="21600"/>
                  <a:pt x="14727" y="20219"/>
                  <a:pt x="14727" y="18514"/>
                </a:cubicBezTo>
                <a:lnTo>
                  <a:pt x="14727" y="3086"/>
                </a:lnTo>
                <a:cubicBezTo>
                  <a:pt x="14727" y="1382"/>
                  <a:pt x="13848" y="0"/>
                  <a:pt x="12764" y="0"/>
                </a:cubicBezTo>
              </a:path>
            </a:pathLst>
          </a:custGeom>
          <a:solidFill>
            <a:schemeClr val="bg1"/>
          </a:solidFill>
          <a:ln w="12700">
            <a:solidFill>
              <a:schemeClr val="bg1"/>
            </a:solidFill>
            <a:miter lim="400000"/>
          </a:ln>
        </p:spPr>
        <p:txBody>
          <a:bodyPr lIns="38090" tIns="38090" rIns="38090" bIns="38090" anchor="ctr"/>
          <a:lstStyle/>
          <a:p>
            <a:pPr defTabSz="45707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5" name="Shape 2591">
            <a:extLst>
              <a:ext uri="{FF2B5EF4-FFF2-40B4-BE49-F238E27FC236}">
                <a16:creationId xmlns="" xmlns:a16="http://schemas.microsoft.com/office/drawing/2014/main" id="{573EF984-6579-4F15-A048-474EBD68A6B3}"/>
              </a:ext>
            </a:extLst>
          </p:cNvPr>
          <p:cNvSpPr>
            <a:spLocks noChangeAspect="1"/>
          </p:cNvSpPr>
          <p:nvPr/>
        </p:nvSpPr>
        <p:spPr>
          <a:xfrm>
            <a:off x="14974589" y="1733960"/>
            <a:ext cx="786384" cy="786384"/>
          </a:xfrm>
          <a:custGeom>
            <a:avLst/>
            <a:gdLst/>
            <a:ahLst/>
            <a:cxnLst>
              <a:cxn ang="0">
                <a:pos x="wd2" y="hd2"/>
              </a:cxn>
              <a:cxn ang="5400000">
                <a:pos x="wd2" y="hd2"/>
              </a:cxn>
              <a:cxn ang="10800000">
                <a:pos x="wd2" y="hd2"/>
              </a:cxn>
              <a:cxn ang="16200000">
                <a:pos x="wd2" y="hd2"/>
              </a:cxn>
            </a:cxnLst>
            <a:rect l="0" t="0"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6"/>
                </a:cubicBezTo>
                <a:lnTo>
                  <a:pt x="19602" y="12268"/>
                </a:lnTo>
                <a:cubicBezTo>
                  <a:pt x="19256" y="12354"/>
                  <a:pt x="18984" y="12622"/>
                  <a:pt x="18892" y="12966"/>
                </a:cubicBezTo>
                <a:cubicBezTo>
                  <a:pt x="18703" y="13672"/>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3"/>
                </a:cubicBezTo>
                <a:lnTo>
                  <a:pt x="982" y="9587"/>
                </a:lnTo>
                <a:lnTo>
                  <a:pt x="1998" y="9333"/>
                </a:lnTo>
                <a:cubicBezTo>
                  <a:pt x="2343" y="9246"/>
                  <a:pt x="2616" y="8979"/>
                  <a:pt x="2708" y="8634"/>
                </a:cubicBezTo>
                <a:cubicBezTo>
                  <a:pt x="2897" y="7928"/>
                  <a:pt x="3179" y="7249"/>
                  <a:pt x="3548" y="6615"/>
                </a:cubicBezTo>
                <a:cubicBezTo>
                  <a:pt x="3727" y="6305"/>
                  <a:pt x="3724" y="5923"/>
                  <a:pt x="3540" y="5617"/>
                </a:cubicBezTo>
                <a:lnTo>
                  <a:pt x="3005" y="4725"/>
                </a:lnTo>
                <a:cubicBezTo>
                  <a:pt x="3004" y="4722"/>
                  <a:pt x="3002" y="4718"/>
                  <a:pt x="3000" y="4715"/>
                </a:cubicBezTo>
                <a:lnTo>
                  <a:pt x="4715" y="3000"/>
                </a:lnTo>
                <a:lnTo>
                  <a:pt x="5621" y="3544"/>
                </a:lnTo>
                <a:cubicBezTo>
                  <a:pt x="5777" y="3636"/>
                  <a:pt x="5951" y="3683"/>
                  <a:pt x="6127" y="3683"/>
                </a:cubicBezTo>
                <a:cubicBezTo>
                  <a:pt x="6296" y="3683"/>
                  <a:pt x="6465" y="3639"/>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39"/>
                  <a:pt x="15304" y="3683"/>
                  <a:pt x="15473" y="3683"/>
                </a:cubicBezTo>
                <a:cubicBezTo>
                  <a:pt x="15648" y="3683"/>
                  <a:pt x="15822" y="3636"/>
                  <a:pt x="15978" y="3544"/>
                </a:cubicBezTo>
                <a:lnTo>
                  <a:pt x="16884" y="3000"/>
                </a:lnTo>
                <a:lnTo>
                  <a:pt x="18600" y="4715"/>
                </a:lnTo>
                <a:cubicBezTo>
                  <a:pt x="18598" y="4718"/>
                  <a:pt x="18597" y="4722"/>
                  <a:pt x="18595" y="4726"/>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8"/>
                  <a:pt x="17136" y="1969"/>
                  <a:pt x="16975" y="1969"/>
                </a:cubicBezTo>
                <a:cubicBezTo>
                  <a:pt x="16778" y="1969"/>
                  <a:pt x="16572" y="2043"/>
                  <a:pt x="16400" y="2145"/>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5"/>
                </a:lnTo>
                <a:cubicBezTo>
                  <a:pt x="5028" y="2043"/>
                  <a:pt x="4822" y="1969"/>
                  <a:pt x="4625" y="1969"/>
                </a:cubicBezTo>
                <a:cubicBezTo>
                  <a:pt x="4464" y="1969"/>
                  <a:pt x="4308" y="2018"/>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3"/>
                  <a:pt x="0" y="9360"/>
                </a:cubicBezTo>
                <a:lnTo>
                  <a:pt x="0" y="12240"/>
                </a:lnTo>
                <a:cubicBezTo>
                  <a:pt x="0" y="12638"/>
                  <a:pt x="367" y="12848"/>
                  <a:pt x="720" y="12960"/>
                </a:cubicBezTo>
                <a:lnTo>
                  <a:pt x="1759" y="13220"/>
                </a:lnTo>
                <a:cubicBezTo>
                  <a:pt x="1973" y="14021"/>
                  <a:pt x="2292" y="14778"/>
                  <a:pt x="2698" y="15478"/>
                </a:cubicBezTo>
                <a:lnTo>
                  <a:pt x="2145" y="16400"/>
                </a:lnTo>
                <a:cubicBezTo>
                  <a:pt x="1959" y="16714"/>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4"/>
                  <a:pt x="19455" y="16400"/>
                </a:cubicBezTo>
                <a:lnTo>
                  <a:pt x="18902" y="15478"/>
                </a:lnTo>
                <a:cubicBezTo>
                  <a:pt x="19308" y="14778"/>
                  <a:pt x="19626" y="14021"/>
                  <a:pt x="19841" y="13220"/>
                </a:cubicBezTo>
                <a:lnTo>
                  <a:pt x="20880" y="12960"/>
                </a:lnTo>
                <a:cubicBezTo>
                  <a:pt x="21233" y="12848"/>
                  <a:pt x="21600" y="12638"/>
                  <a:pt x="21600" y="12240"/>
                </a:cubicBezTo>
                <a:lnTo>
                  <a:pt x="21600" y="9360"/>
                </a:lnTo>
                <a:cubicBezTo>
                  <a:pt x="21600" y="8963"/>
                  <a:pt x="21233" y="8730"/>
                  <a:pt x="20880" y="8641"/>
                </a:cubicBezTo>
              </a:path>
            </a:pathLst>
          </a:custGeom>
          <a:solidFill>
            <a:schemeClr val="bg1"/>
          </a:solidFill>
          <a:ln w="12700">
            <a:solidFill>
              <a:schemeClr val="bg1"/>
            </a:solidFill>
            <a:miter lim="400000"/>
          </a:ln>
        </p:spPr>
        <p:txBody>
          <a:bodyPr lIns="38090" tIns="38090" rIns="38090" bIns="38090" anchor="ctr"/>
          <a:lstStyle/>
          <a:p>
            <a:pPr defTabSz="45707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solidFill>
                <a:schemeClr val="bg2"/>
              </a:solidFill>
            </a:endParaRPr>
          </a:p>
        </p:txBody>
      </p:sp>
      <p:sp>
        <p:nvSpPr>
          <p:cNvPr id="46" name="Shape 2748">
            <a:extLst>
              <a:ext uri="{FF2B5EF4-FFF2-40B4-BE49-F238E27FC236}">
                <a16:creationId xmlns="" xmlns:a16="http://schemas.microsoft.com/office/drawing/2014/main" id="{3E567ECA-3C67-46F3-9006-00C320DD11B5}"/>
              </a:ext>
            </a:extLst>
          </p:cNvPr>
          <p:cNvSpPr/>
          <p:nvPr/>
        </p:nvSpPr>
        <p:spPr>
          <a:xfrm>
            <a:off x="8742129" y="1716606"/>
            <a:ext cx="803738" cy="80373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8280" y="18579"/>
                </a:moveTo>
                <a:cubicBezTo>
                  <a:pt x="20323" y="16614"/>
                  <a:pt x="21600" y="13859"/>
                  <a:pt x="21600" y="10800"/>
                </a:cubicBezTo>
                <a:cubicBezTo>
                  <a:pt x="21600" y="4835"/>
                  <a:pt x="16764" y="0"/>
                  <a:pt x="10800" y="0"/>
                </a:cubicBezTo>
                <a:cubicBezTo>
                  <a:pt x="4836" y="0"/>
                  <a:pt x="0" y="4835"/>
                  <a:pt x="0" y="10800"/>
                </a:cubicBezTo>
                <a:cubicBezTo>
                  <a:pt x="0" y="13859"/>
                  <a:pt x="1277" y="16614"/>
                  <a:pt x="3320" y="18579"/>
                </a:cubicBezTo>
                <a:lnTo>
                  <a:pt x="2107" y="20762"/>
                </a:lnTo>
                <a:cubicBezTo>
                  <a:pt x="2019" y="20851"/>
                  <a:pt x="1964" y="20974"/>
                  <a:pt x="1964" y="21109"/>
                </a:cubicBezTo>
                <a:cubicBezTo>
                  <a:pt x="1964" y="21380"/>
                  <a:pt x="2184" y="21600"/>
                  <a:pt x="2455" y="21600"/>
                </a:cubicBezTo>
                <a:cubicBezTo>
                  <a:pt x="2590" y="21600"/>
                  <a:pt x="2713" y="21545"/>
                  <a:pt x="2802" y="21456"/>
                </a:cubicBezTo>
                <a:cubicBezTo>
                  <a:pt x="2858" y="21400"/>
                  <a:pt x="2894" y="21327"/>
                  <a:pt x="2917" y="21248"/>
                </a:cubicBezTo>
                <a:lnTo>
                  <a:pt x="4044" y="19219"/>
                </a:lnTo>
                <a:cubicBezTo>
                  <a:pt x="5895" y="20706"/>
                  <a:pt x="8242" y="21600"/>
                  <a:pt x="10800" y="21600"/>
                </a:cubicBezTo>
                <a:cubicBezTo>
                  <a:pt x="13358" y="21600"/>
                  <a:pt x="15705" y="20706"/>
                  <a:pt x="17555" y="19219"/>
                </a:cubicBezTo>
                <a:lnTo>
                  <a:pt x="18683" y="21248"/>
                </a:lnTo>
                <a:cubicBezTo>
                  <a:pt x="18743" y="21450"/>
                  <a:pt x="18923" y="21600"/>
                  <a:pt x="19145" y="21600"/>
                </a:cubicBezTo>
                <a:cubicBezTo>
                  <a:pt x="19416" y="21600"/>
                  <a:pt x="19636" y="21380"/>
                  <a:pt x="19636" y="21109"/>
                </a:cubicBezTo>
                <a:cubicBezTo>
                  <a:pt x="19636" y="20974"/>
                  <a:pt x="19581" y="20851"/>
                  <a:pt x="19493" y="20762"/>
                </a:cubicBezTo>
                <a:cubicBezTo>
                  <a:pt x="19493" y="20762"/>
                  <a:pt x="18280" y="18579"/>
                  <a:pt x="18280" y="18579"/>
                </a:cubicBezTo>
                <a:close/>
                <a:moveTo>
                  <a:pt x="10800" y="16691"/>
                </a:moveTo>
                <a:cubicBezTo>
                  <a:pt x="7547" y="16691"/>
                  <a:pt x="4909" y="14053"/>
                  <a:pt x="4909" y="10800"/>
                </a:cubicBezTo>
                <a:cubicBezTo>
                  <a:pt x="4909" y="7547"/>
                  <a:pt x="7547" y="4909"/>
                  <a:pt x="10800" y="4909"/>
                </a:cubicBezTo>
                <a:cubicBezTo>
                  <a:pt x="14053" y="4909"/>
                  <a:pt x="16691" y="7547"/>
                  <a:pt x="16691" y="10800"/>
                </a:cubicBezTo>
                <a:cubicBezTo>
                  <a:pt x="16691" y="14053"/>
                  <a:pt x="14053" y="16691"/>
                  <a:pt x="10800" y="16691"/>
                </a:cubicBezTo>
                <a:moveTo>
                  <a:pt x="10800" y="3927"/>
                </a:moveTo>
                <a:cubicBezTo>
                  <a:pt x="7004" y="3927"/>
                  <a:pt x="3927" y="7004"/>
                  <a:pt x="3927" y="10800"/>
                </a:cubicBezTo>
                <a:cubicBezTo>
                  <a:pt x="3927" y="14596"/>
                  <a:pt x="7004" y="17673"/>
                  <a:pt x="10800" y="17673"/>
                </a:cubicBezTo>
                <a:cubicBezTo>
                  <a:pt x="14596" y="17673"/>
                  <a:pt x="17673" y="14596"/>
                  <a:pt x="17673" y="10800"/>
                </a:cubicBezTo>
                <a:cubicBezTo>
                  <a:pt x="17673" y="7004"/>
                  <a:pt x="14596" y="3927"/>
                  <a:pt x="10800" y="3927"/>
                </a:cubicBezTo>
                <a:moveTo>
                  <a:pt x="10800" y="12764"/>
                </a:moveTo>
                <a:cubicBezTo>
                  <a:pt x="9716" y="12764"/>
                  <a:pt x="8836" y="11884"/>
                  <a:pt x="8836" y="10800"/>
                </a:cubicBezTo>
                <a:cubicBezTo>
                  <a:pt x="8836" y="9716"/>
                  <a:pt x="9716" y="8836"/>
                  <a:pt x="10800" y="8836"/>
                </a:cubicBezTo>
                <a:cubicBezTo>
                  <a:pt x="11884" y="8836"/>
                  <a:pt x="12764" y="9716"/>
                  <a:pt x="12764" y="10800"/>
                </a:cubicBezTo>
                <a:cubicBezTo>
                  <a:pt x="12764" y="11884"/>
                  <a:pt x="11884" y="12764"/>
                  <a:pt x="10800" y="12764"/>
                </a:cubicBezTo>
                <a:moveTo>
                  <a:pt x="10800" y="7855"/>
                </a:moveTo>
                <a:cubicBezTo>
                  <a:pt x="9173" y="7855"/>
                  <a:pt x="7855" y="9173"/>
                  <a:pt x="7855" y="10800"/>
                </a:cubicBezTo>
                <a:cubicBezTo>
                  <a:pt x="7855" y="12427"/>
                  <a:pt x="9173" y="13745"/>
                  <a:pt x="10800" y="13745"/>
                </a:cubicBezTo>
                <a:cubicBezTo>
                  <a:pt x="12427" y="13745"/>
                  <a:pt x="13745" y="12427"/>
                  <a:pt x="13745" y="10800"/>
                </a:cubicBezTo>
                <a:cubicBezTo>
                  <a:pt x="13745" y="9173"/>
                  <a:pt x="12427" y="7855"/>
                  <a:pt x="10800" y="7855"/>
                </a:cubicBezTo>
              </a:path>
            </a:pathLst>
          </a:custGeom>
          <a:solidFill>
            <a:schemeClr val="bg1"/>
          </a:solidFill>
          <a:ln w="12700">
            <a:solidFill>
              <a:schemeClr val="bg1"/>
            </a:solidFill>
            <a:miter lim="400000"/>
          </a:ln>
        </p:spPr>
        <p:txBody>
          <a:bodyPr lIns="38090" tIns="38090" rIns="38090" bIns="38090" anchor="ctr"/>
          <a:lstStyle/>
          <a:p>
            <a:pPr defTabSz="45707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7" name="TextBox 46">
            <a:extLst>
              <a:ext uri="{FF2B5EF4-FFF2-40B4-BE49-F238E27FC236}">
                <a16:creationId xmlns="" xmlns:a16="http://schemas.microsoft.com/office/drawing/2014/main" id="{3F1D3E89-EDCF-43E0-BCD1-4C9DBB7CF0E1}"/>
              </a:ext>
            </a:extLst>
          </p:cNvPr>
          <p:cNvSpPr txBox="1"/>
          <p:nvPr/>
        </p:nvSpPr>
        <p:spPr>
          <a:xfrm>
            <a:off x="7127866" y="4877603"/>
            <a:ext cx="4032268" cy="5563511"/>
          </a:xfrm>
          <a:prstGeom prst="rect">
            <a:avLst/>
          </a:prstGeom>
          <a:noFill/>
        </p:spPr>
        <p:txBody>
          <a:bodyPr wrap="square" rtlCol="0">
            <a:spAutoFit/>
          </a:bodyPr>
          <a:lstStyle/>
          <a:p>
            <a:pPr algn="ctr">
              <a:lnSpc>
                <a:spcPct val="150000"/>
              </a:lnSpc>
            </a:pPr>
            <a:r>
              <a:rPr lang="en-US" sz="2400" dirty="0">
                <a:latin typeface="Lato Black"/>
                <a:ea typeface="Lato Light" charset="0"/>
                <a:cs typeface="Lato Light" charset="0"/>
              </a:rPr>
              <a:t>Quality: Through work excellence and ethics</a:t>
            </a:r>
          </a:p>
          <a:p>
            <a:pPr algn="ctr">
              <a:lnSpc>
                <a:spcPct val="150000"/>
              </a:lnSpc>
            </a:pPr>
            <a:endParaRPr lang="en-US" sz="2400" dirty="0">
              <a:latin typeface="Lato Black"/>
            </a:endParaRPr>
          </a:p>
          <a:p>
            <a:pPr algn="ctr">
              <a:lnSpc>
                <a:spcPct val="150000"/>
              </a:lnSpc>
            </a:pPr>
            <a:r>
              <a:rPr lang="en-US" sz="2400" dirty="0">
                <a:latin typeface="Lato Black"/>
              </a:rPr>
              <a:t>Safety: No task is more critical than a safe working environment</a:t>
            </a:r>
            <a:endParaRPr lang="en-US" sz="2400" dirty="0">
              <a:latin typeface="Lato Black"/>
              <a:ea typeface="Lato Light" charset="0"/>
              <a:cs typeface="Lato Light" charset="0"/>
            </a:endParaRPr>
          </a:p>
          <a:p>
            <a:pPr algn="ctr">
              <a:lnSpc>
                <a:spcPct val="150000"/>
              </a:lnSpc>
            </a:pPr>
            <a:endParaRPr lang="en-US" sz="2400" dirty="0">
              <a:latin typeface="Lato Black"/>
            </a:endParaRPr>
          </a:p>
          <a:p>
            <a:pPr algn="ctr">
              <a:lnSpc>
                <a:spcPct val="150000"/>
              </a:lnSpc>
            </a:pPr>
            <a:r>
              <a:rPr lang="en-US" sz="2400" dirty="0">
                <a:latin typeface="Lato Black"/>
              </a:rPr>
              <a:t>Customer Satisfaction: Build trusting relationships with our clients.</a:t>
            </a:r>
            <a:endParaRPr lang="en-GB" sz="2400" dirty="0">
              <a:latin typeface="Lato Black"/>
            </a:endParaRPr>
          </a:p>
        </p:txBody>
      </p:sp>
      <p:sp>
        <p:nvSpPr>
          <p:cNvPr id="48" name="TextBox 47">
            <a:extLst>
              <a:ext uri="{FF2B5EF4-FFF2-40B4-BE49-F238E27FC236}">
                <a16:creationId xmlns="" xmlns:a16="http://schemas.microsoft.com/office/drawing/2014/main" id="{EE54E5D0-398E-4348-B399-EA26039BCF1A}"/>
              </a:ext>
            </a:extLst>
          </p:cNvPr>
          <p:cNvSpPr txBox="1"/>
          <p:nvPr/>
        </p:nvSpPr>
        <p:spPr>
          <a:xfrm>
            <a:off x="13281928" y="4877603"/>
            <a:ext cx="4032268" cy="2793522"/>
          </a:xfrm>
          <a:prstGeom prst="rect">
            <a:avLst/>
          </a:prstGeom>
          <a:noFill/>
        </p:spPr>
        <p:txBody>
          <a:bodyPr wrap="square" rtlCol="0">
            <a:spAutoFit/>
          </a:bodyPr>
          <a:lstStyle/>
          <a:p>
            <a:pPr lvl="0" algn="ctr">
              <a:lnSpc>
                <a:spcPct val="150000"/>
              </a:lnSpc>
            </a:pPr>
            <a:r>
              <a:rPr lang="en-US" sz="2400" dirty="0">
                <a:latin typeface="Lato Black"/>
              </a:rPr>
              <a:t>Provide sustainable solutions for all sorts of customer maintenance and building requirements, at a reasonable rate.</a:t>
            </a:r>
          </a:p>
        </p:txBody>
      </p:sp>
      <p:sp>
        <p:nvSpPr>
          <p:cNvPr id="53" name="Google Shape;118;p11">
            <a:extLst>
              <a:ext uri="{FF2B5EF4-FFF2-40B4-BE49-F238E27FC236}">
                <a16:creationId xmlns="" xmlns:a16="http://schemas.microsoft.com/office/drawing/2014/main" id="{CB7AC49A-63D4-4B8E-B5D9-26C7FC844104}"/>
              </a:ext>
            </a:extLst>
          </p:cNvPr>
          <p:cNvSpPr/>
          <p:nvPr/>
        </p:nvSpPr>
        <p:spPr>
          <a:xfrm>
            <a:off x="1872444" y="924889"/>
            <a:ext cx="2197779" cy="2197779"/>
          </a:xfrm>
          <a:prstGeom prst="donut">
            <a:avLst>
              <a:gd name="adj" fmla="val 1160"/>
            </a:avLst>
          </a:prstGeom>
          <a:solidFill>
            <a:srgbClr val="000066"/>
          </a:solidFill>
          <a:ln>
            <a:noFill/>
          </a:ln>
        </p:spPr>
        <p:style>
          <a:lnRef idx="1">
            <a:schemeClr val="accent4"/>
          </a:lnRef>
          <a:fillRef idx="3">
            <a:schemeClr val="accent4"/>
          </a:fillRef>
          <a:effectRef idx="2">
            <a:schemeClr val="accent4"/>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8;p11">
            <a:extLst>
              <a:ext uri="{FF2B5EF4-FFF2-40B4-BE49-F238E27FC236}">
                <a16:creationId xmlns="" xmlns:a16="http://schemas.microsoft.com/office/drawing/2014/main" id="{08C5CA80-D4E9-4381-84CD-FEF097D06296}"/>
              </a:ext>
            </a:extLst>
          </p:cNvPr>
          <p:cNvSpPr/>
          <p:nvPr/>
        </p:nvSpPr>
        <p:spPr>
          <a:xfrm>
            <a:off x="8045108" y="1016779"/>
            <a:ext cx="2197779" cy="2197779"/>
          </a:xfrm>
          <a:prstGeom prst="donut">
            <a:avLst>
              <a:gd name="adj" fmla="val 1160"/>
            </a:avLst>
          </a:prstGeom>
          <a:solidFill>
            <a:schemeClr val="accent4"/>
          </a:solidFill>
          <a:ln>
            <a:noFill/>
          </a:ln>
        </p:spPr>
        <p:style>
          <a:lnRef idx="1">
            <a:schemeClr val="accent4"/>
          </a:lnRef>
          <a:fillRef idx="3">
            <a:schemeClr val="accent4"/>
          </a:fillRef>
          <a:effectRef idx="2">
            <a:schemeClr val="accent4"/>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8;p11">
            <a:extLst>
              <a:ext uri="{FF2B5EF4-FFF2-40B4-BE49-F238E27FC236}">
                <a16:creationId xmlns="" xmlns:a16="http://schemas.microsoft.com/office/drawing/2014/main" id="{CE829196-E041-4F9B-84C7-D36E8336658F}"/>
              </a:ext>
            </a:extLst>
          </p:cNvPr>
          <p:cNvSpPr/>
          <p:nvPr/>
        </p:nvSpPr>
        <p:spPr>
          <a:xfrm>
            <a:off x="14268891" y="1007088"/>
            <a:ext cx="2197779" cy="2197779"/>
          </a:xfrm>
          <a:prstGeom prst="donut">
            <a:avLst>
              <a:gd name="adj" fmla="val 1160"/>
            </a:avLst>
          </a:prstGeom>
          <a:solidFill>
            <a:schemeClr val="bg2">
              <a:lumMod val="25000"/>
            </a:schemeClr>
          </a:solidFill>
          <a:ln>
            <a:noFill/>
          </a:ln>
        </p:spPr>
        <p:style>
          <a:lnRef idx="1">
            <a:schemeClr val="accent4"/>
          </a:lnRef>
          <a:fillRef idx="3">
            <a:schemeClr val="accent4"/>
          </a:fillRef>
          <a:effectRef idx="2">
            <a:schemeClr val="accent4"/>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93701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oogle Shape;35;p4">
            <a:extLst>
              <a:ext uri="{FF2B5EF4-FFF2-40B4-BE49-F238E27FC236}">
                <a16:creationId xmlns="" xmlns:a16="http://schemas.microsoft.com/office/drawing/2014/main" id="{156241D0-00BE-4899-80E3-1478B56E9D23}"/>
              </a:ext>
            </a:extLst>
          </p:cNvPr>
          <p:cNvGrpSpPr/>
          <p:nvPr/>
        </p:nvGrpSpPr>
        <p:grpSpPr>
          <a:xfrm>
            <a:off x="-2315840" y="8077200"/>
            <a:ext cx="7133698" cy="7133698"/>
            <a:chOff x="-474900" y="321200"/>
            <a:chExt cx="2324700" cy="2324700"/>
          </a:xfrm>
        </p:grpSpPr>
        <p:sp>
          <p:nvSpPr>
            <p:cNvPr id="13" name="Google Shape;36;p4">
              <a:extLst>
                <a:ext uri="{FF2B5EF4-FFF2-40B4-BE49-F238E27FC236}">
                  <a16:creationId xmlns="" xmlns:a16="http://schemas.microsoft.com/office/drawing/2014/main" id="{B1D231B8-DB02-4AAA-AFA6-287155F34A94}"/>
                </a:ext>
              </a:extLst>
            </p:cNvPr>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14" name="Google Shape;37;p4">
              <a:extLst>
                <a:ext uri="{FF2B5EF4-FFF2-40B4-BE49-F238E27FC236}">
                  <a16:creationId xmlns="" xmlns:a16="http://schemas.microsoft.com/office/drawing/2014/main" id="{83C4D157-16D9-4EC3-9C45-72993F7B44F2}"/>
                </a:ext>
              </a:extLst>
            </p:cNvPr>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15" name="Google Shape;38;p4">
              <a:extLst>
                <a:ext uri="{FF2B5EF4-FFF2-40B4-BE49-F238E27FC236}">
                  <a16:creationId xmlns="" xmlns:a16="http://schemas.microsoft.com/office/drawing/2014/main" id="{4D43EFD8-28FE-4076-870E-48427B2AEFE3}"/>
                </a:ext>
              </a:extLst>
            </p:cNvPr>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16" name="Google Shape;39;p4">
              <a:extLst>
                <a:ext uri="{FF2B5EF4-FFF2-40B4-BE49-F238E27FC236}">
                  <a16:creationId xmlns="" xmlns:a16="http://schemas.microsoft.com/office/drawing/2014/main" id="{467521C6-90BE-483C-8683-A9AADD7C4427}"/>
                </a:ext>
              </a:extLst>
            </p:cNvPr>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grpSp>
      <p:sp>
        <p:nvSpPr>
          <p:cNvPr id="9" name="TextBox 8"/>
          <p:cNvSpPr txBox="1"/>
          <p:nvPr/>
        </p:nvSpPr>
        <p:spPr>
          <a:xfrm>
            <a:off x="1010389" y="10972745"/>
            <a:ext cx="10304017" cy="1446550"/>
          </a:xfrm>
          <a:prstGeom prst="rect">
            <a:avLst/>
          </a:prstGeom>
          <a:noFill/>
        </p:spPr>
        <p:txBody>
          <a:bodyPr wrap="square" rtlCol="0">
            <a:spAutoFit/>
          </a:bodyPr>
          <a:lstStyle/>
          <a:p>
            <a:r>
              <a:rPr lang="en-US" sz="8800" dirty="0">
                <a:solidFill>
                  <a:srgbClr val="000066"/>
                </a:solidFill>
                <a:latin typeface="Handel Gothic" pitchFamily="2" charset="0"/>
                <a:ea typeface="Lato Thin" charset="0"/>
                <a:cs typeface="Lato Thin" charset="0"/>
              </a:rPr>
              <a:t>Why LGC</a:t>
            </a:r>
          </a:p>
        </p:txBody>
      </p:sp>
      <p:sp>
        <p:nvSpPr>
          <p:cNvPr id="5" name="Rectangle 4">
            <a:extLst>
              <a:ext uri="{FF2B5EF4-FFF2-40B4-BE49-F238E27FC236}">
                <a16:creationId xmlns="" xmlns:a16="http://schemas.microsoft.com/office/drawing/2014/main" id="{CD7088B7-B02E-4FB0-A8F7-137BE1BD2740}"/>
              </a:ext>
            </a:extLst>
          </p:cNvPr>
          <p:cNvSpPr/>
          <p:nvPr/>
        </p:nvSpPr>
        <p:spPr>
          <a:xfrm>
            <a:off x="17146205" y="12645650"/>
            <a:ext cx="460382" cy="400110"/>
          </a:xfrm>
          <a:prstGeom prst="rect">
            <a:avLst/>
          </a:prstGeom>
        </p:spPr>
        <p:txBody>
          <a:bodyPr wrap="none">
            <a:spAutoFit/>
          </a:bodyPr>
          <a:lstStyle/>
          <a:p>
            <a:pPr algn="ctr"/>
            <a:r>
              <a:rPr lang="en" sz="2000" dirty="0">
                <a:solidFill>
                  <a:schemeClr val="tx1">
                    <a:lumMod val="75000"/>
                    <a:lumOff val="25000"/>
                  </a:schemeClr>
                </a:solidFill>
                <a:latin typeface="Lato Black"/>
              </a:rPr>
              <a:t>04</a:t>
            </a:r>
            <a:endParaRPr lang="en-GB" sz="1600" dirty="0">
              <a:solidFill>
                <a:schemeClr val="tx1">
                  <a:lumMod val="75000"/>
                  <a:lumOff val="25000"/>
                </a:schemeClr>
              </a:solidFill>
              <a:latin typeface="Lato Black"/>
            </a:endParaRPr>
          </a:p>
        </p:txBody>
      </p:sp>
      <p:sp>
        <p:nvSpPr>
          <p:cNvPr id="19" name="Google Shape;118;p11">
            <a:extLst>
              <a:ext uri="{FF2B5EF4-FFF2-40B4-BE49-F238E27FC236}">
                <a16:creationId xmlns="" xmlns:a16="http://schemas.microsoft.com/office/drawing/2014/main" id="{630DC0BC-1DDE-4905-8455-94AD0FB70309}"/>
              </a:ext>
            </a:extLst>
          </p:cNvPr>
          <p:cNvSpPr/>
          <p:nvPr/>
        </p:nvSpPr>
        <p:spPr>
          <a:xfrm>
            <a:off x="17035602" y="12504911"/>
            <a:ext cx="681588" cy="681588"/>
          </a:xfrm>
          <a:prstGeom prst="donut">
            <a:avLst>
              <a:gd name="adj" fmla="val 4523"/>
            </a:avLst>
          </a:prstGeom>
          <a:solidFill>
            <a:schemeClr val="accent4">
              <a:lumMod val="60000"/>
              <a:lumOff val="40000"/>
            </a:schemeClr>
          </a:solidFill>
          <a:ln>
            <a:noFill/>
          </a:ln>
        </p:spPr>
        <p:style>
          <a:lnRef idx="1">
            <a:schemeClr val="accent4"/>
          </a:lnRef>
          <a:fillRef idx="3">
            <a:schemeClr val="accent4"/>
          </a:fillRef>
          <a:effectRef idx="2">
            <a:schemeClr val="accent4"/>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18;p11">
            <a:extLst>
              <a:ext uri="{FF2B5EF4-FFF2-40B4-BE49-F238E27FC236}">
                <a16:creationId xmlns="" xmlns:a16="http://schemas.microsoft.com/office/drawing/2014/main" id="{DC1BCF3F-4EE6-4312-8AB4-7CC17F6E3653}"/>
              </a:ext>
            </a:extLst>
          </p:cNvPr>
          <p:cNvSpPr/>
          <p:nvPr/>
        </p:nvSpPr>
        <p:spPr>
          <a:xfrm>
            <a:off x="16952617" y="12418436"/>
            <a:ext cx="858143" cy="858143"/>
          </a:xfrm>
          <a:prstGeom prst="donut">
            <a:avLst>
              <a:gd name="adj" fmla="val 1067"/>
            </a:avLst>
          </a:prstGeom>
          <a:solidFill>
            <a:schemeClr val="accent4">
              <a:lumMod val="60000"/>
              <a:lumOff val="40000"/>
            </a:schemeClr>
          </a:solidFill>
          <a:ln>
            <a:noFill/>
          </a:ln>
        </p:spPr>
        <p:style>
          <a:lnRef idx="1">
            <a:schemeClr val="accent4"/>
          </a:lnRef>
          <a:fillRef idx="3">
            <a:schemeClr val="accent4"/>
          </a:fillRef>
          <a:effectRef idx="2">
            <a:schemeClr val="accent4"/>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TextBox 37">
            <a:extLst>
              <a:ext uri="{FF2B5EF4-FFF2-40B4-BE49-F238E27FC236}">
                <a16:creationId xmlns="" xmlns:a16="http://schemas.microsoft.com/office/drawing/2014/main" id="{FC4245AC-2E46-4828-8782-95F60563EA33}"/>
              </a:ext>
            </a:extLst>
          </p:cNvPr>
          <p:cNvSpPr txBox="1"/>
          <p:nvPr/>
        </p:nvSpPr>
        <p:spPr>
          <a:xfrm>
            <a:off x="971295" y="1514531"/>
            <a:ext cx="8616968" cy="9423029"/>
          </a:xfrm>
          <a:prstGeom prst="rect">
            <a:avLst/>
          </a:prstGeom>
          <a:noFill/>
        </p:spPr>
        <p:txBody>
          <a:bodyPr wrap="square" rtlCol="0">
            <a:spAutoFit/>
          </a:bodyPr>
          <a:lstStyle/>
          <a:p>
            <a:pPr marL="4763" indent="25400">
              <a:lnSpc>
                <a:spcPct val="170000"/>
              </a:lnSpc>
              <a:buNone/>
            </a:pPr>
            <a:r>
              <a:rPr lang="en-US" sz="2400" dirty="0">
                <a:latin typeface="Lato Black"/>
              </a:rPr>
              <a:t>By choosing LGC you will be collaborating with a team of knowledgeable personnel who, with a work experience in the region of more than two decades, love to do what they do! </a:t>
            </a:r>
          </a:p>
          <a:p>
            <a:pPr marL="4763" indent="25400">
              <a:lnSpc>
                <a:spcPct val="170000"/>
              </a:lnSpc>
              <a:buNone/>
            </a:pPr>
            <a:r>
              <a:rPr lang="en-US" sz="2400" dirty="0">
                <a:latin typeface="Lato Black"/>
              </a:rPr>
              <a:t>The success of our firm thus far can be attributed to the quality of service rendered at competitive rates, without compromising what it impacts (clients, users, employees or environment). </a:t>
            </a:r>
          </a:p>
          <a:p>
            <a:pPr marL="4763" indent="25400">
              <a:lnSpc>
                <a:spcPct val="170000"/>
              </a:lnSpc>
            </a:pPr>
            <a:endParaRPr lang="en-US" sz="2400" dirty="0">
              <a:latin typeface="Lato Black"/>
            </a:endParaRPr>
          </a:p>
          <a:p>
            <a:pPr marL="4763" indent="25400">
              <a:lnSpc>
                <a:spcPct val="170000"/>
              </a:lnSpc>
            </a:pPr>
            <a:r>
              <a:rPr lang="en-US" sz="2400" dirty="0">
                <a:latin typeface="Lato Black"/>
              </a:rPr>
              <a:t>All the operations undertaken by our company are strictly in line with the UAE government laws and regulations. We ensure that all our government documents and licenses are renewed on a timely basis to maintain smooth functioning of the operations. Our deadlines are strictly adhered to, because we acknowledge that time equals money.</a:t>
            </a:r>
          </a:p>
          <a:p>
            <a:pPr marL="4763" indent="25400">
              <a:lnSpc>
                <a:spcPct val="170000"/>
              </a:lnSpc>
            </a:pPr>
            <a:endParaRPr lang="en-US" sz="2400" dirty="0">
              <a:latin typeface="Lato Black"/>
            </a:endParaRPr>
          </a:p>
        </p:txBody>
      </p:sp>
      <p:grpSp>
        <p:nvGrpSpPr>
          <p:cNvPr id="3" name="Group 2">
            <a:extLst>
              <a:ext uri="{FF2B5EF4-FFF2-40B4-BE49-F238E27FC236}">
                <a16:creationId xmlns="" xmlns:a16="http://schemas.microsoft.com/office/drawing/2014/main" id="{DBD2CFF6-52C8-4084-9BF9-5BA4696F06F7}"/>
              </a:ext>
            </a:extLst>
          </p:cNvPr>
          <p:cNvGrpSpPr/>
          <p:nvPr/>
        </p:nvGrpSpPr>
        <p:grpSpPr>
          <a:xfrm>
            <a:off x="10494706" y="1060396"/>
            <a:ext cx="6309360" cy="11358040"/>
            <a:chOff x="10978832" y="1076502"/>
            <a:chExt cx="6309360" cy="11358040"/>
          </a:xfrm>
        </p:grpSpPr>
        <p:pic>
          <p:nvPicPr>
            <p:cNvPr id="21" name="Picture 20" descr="iPhone6_mockup_front_white.png">
              <a:extLst>
                <a:ext uri="{FF2B5EF4-FFF2-40B4-BE49-F238E27FC236}">
                  <a16:creationId xmlns="" xmlns:a16="http://schemas.microsoft.com/office/drawing/2014/main" id="{B5F9E33A-D96C-45EB-90D1-0489ADEC3FFC}"/>
                </a:ext>
              </a:extLst>
            </p:cNvPr>
            <p:cNvPicPr>
              <a:picLocks noChangeAspect="1"/>
            </p:cNvPicPr>
            <p:nvPr/>
          </p:nvPicPr>
          <p:blipFill rotWithShape="1">
            <a:blip r:embed="rId2">
              <a:extLst>
                <a:ext uri="{28A0092B-C50C-407E-A947-70E740481C1C}">
                  <a14:useLocalDpi xmlns:a14="http://schemas.microsoft.com/office/drawing/2010/main" val="0"/>
                </a:ext>
              </a:extLst>
            </a:blip>
            <a:srcRect l="8011" t="1426" r="8011" b="3061"/>
            <a:stretch/>
          </p:blipFill>
          <p:spPr>
            <a:xfrm>
              <a:off x="10978832" y="1076502"/>
              <a:ext cx="6309360" cy="11358040"/>
            </a:xfrm>
            <a:prstGeom prst="rect">
              <a:avLst/>
            </a:prstGeom>
          </p:spPr>
        </p:pic>
        <p:sp>
          <p:nvSpPr>
            <p:cNvPr id="2" name="Rectangle 1">
              <a:extLst>
                <a:ext uri="{FF2B5EF4-FFF2-40B4-BE49-F238E27FC236}">
                  <a16:creationId xmlns="" xmlns:a16="http://schemas.microsoft.com/office/drawing/2014/main" id="{17F23DDE-AEC4-4092-87C5-323037CD1CCD}"/>
                </a:ext>
              </a:extLst>
            </p:cNvPr>
            <p:cNvSpPr/>
            <p:nvPr/>
          </p:nvSpPr>
          <p:spPr>
            <a:xfrm>
              <a:off x="11828350" y="2715033"/>
              <a:ext cx="4536000" cy="81873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6" name="Picture 5">
            <a:extLst>
              <a:ext uri="{FF2B5EF4-FFF2-40B4-BE49-F238E27FC236}">
                <a16:creationId xmlns="" xmlns:a16="http://schemas.microsoft.com/office/drawing/2014/main" id="{38417479-DAE1-4285-B317-F5C52C8D4825}"/>
              </a:ext>
            </a:extLst>
          </p:cNvPr>
          <p:cNvPicPr>
            <a:picLocks noChangeAspect="1"/>
          </p:cNvPicPr>
          <p:nvPr/>
        </p:nvPicPr>
        <p:blipFill rotWithShape="1">
          <a:blip r:embed="rId3"/>
          <a:srcRect l="8802" r="4713"/>
          <a:stretch/>
        </p:blipFill>
        <p:spPr>
          <a:xfrm>
            <a:off x="11725089" y="5027674"/>
            <a:ext cx="3696995" cy="4274790"/>
          </a:xfrm>
          <a:prstGeom prst="rect">
            <a:avLst/>
          </a:prstGeom>
        </p:spPr>
      </p:pic>
    </p:spTree>
    <p:extLst>
      <p:ext uri="{BB962C8B-B14F-4D97-AF65-F5344CB8AC3E}">
        <p14:creationId xmlns:p14="http://schemas.microsoft.com/office/powerpoint/2010/main" val="37872919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oogle Shape;35;p4">
            <a:extLst>
              <a:ext uri="{FF2B5EF4-FFF2-40B4-BE49-F238E27FC236}">
                <a16:creationId xmlns="" xmlns:a16="http://schemas.microsoft.com/office/drawing/2014/main" id="{156241D0-00BE-4899-80E3-1478B56E9D23}"/>
              </a:ext>
            </a:extLst>
          </p:cNvPr>
          <p:cNvGrpSpPr/>
          <p:nvPr/>
        </p:nvGrpSpPr>
        <p:grpSpPr>
          <a:xfrm>
            <a:off x="-2315840" y="8077200"/>
            <a:ext cx="7133698" cy="7133698"/>
            <a:chOff x="-474900" y="321200"/>
            <a:chExt cx="2324700" cy="2324700"/>
          </a:xfrm>
        </p:grpSpPr>
        <p:sp>
          <p:nvSpPr>
            <p:cNvPr id="13" name="Google Shape;36;p4">
              <a:extLst>
                <a:ext uri="{FF2B5EF4-FFF2-40B4-BE49-F238E27FC236}">
                  <a16:creationId xmlns="" xmlns:a16="http://schemas.microsoft.com/office/drawing/2014/main" id="{B1D231B8-DB02-4AAA-AFA6-287155F34A94}"/>
                </a:ext>
              </a:extLst>
            </p:cNvPr>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14" name="Google Shape;37;p4">
              <a:extLst>
                <a:ext uri="{FF2B5EF4-FFF2-40B4-BE49-F238E27FC236}">
                  <a16:creationId xmlns="" xmlns:a16="http://schemas.microsoft.com/office/drawing/2014/main" id="{83C4D157-16D9-4EC3-9C45-72993F7B44F2}"/>
                </a:ext>
              </a:extLst>
            </p:cNvPr>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15" name="Google Shape;38;p4">
              <a:extLst>
                <a:ext uri="{FF2B5EF4-FFF2-40B4-BE49-F238E27FC236}">
                  <a16:creationId xmlns="" xmlns:a16="http://schemas.microsoft.com/office/drawing/2014/main" id="{4D43EFD8-28FE-4076-870E-48427B2AEFE3}"/>
                </a:ext>
              </a:extLst>
            </p:cNvPr>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16" name="Google Shape;39;p4">
              <a:extLst>
                <a:ext uri="{FF2B5EF4-FFF2-40B4-BE49-F238E27FC236}">
                  <a16:creationId xmlns="" xmlns:a16="http://schemas.microsoft.com/office/drawing/2014/main" id="{467521C6-90BE-483C-8683-A9AADD7C4427}"/>
                </a:ext>
              </a:extLst>
            </p:cNvPr>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grpSp>
      <p:sp>
        <p:nvSpPr>
          <p:cNvPr id="9" name="TextBox 8"/>
          <p:cNvSpPr txBox="1"/>
          <p:nvPr/>
        </p:nvSpPr>
        <p:spPr>
          <a:xfrm>
            <a:off x="1010389" y="10972745"/>
            <a:ext cx="10304017" cy="1446550"/>
          </a:xfrm>
          <a:prstGeom prst="rect">
            <a:avLst/>
          </a:prstGeom>
          <a:noFill/>
        </p:spPr>
        <p:txBody>
          <a:bodyPr wrap="square" rtlCol="0">
            <a:spAutoFit/>
          </a:bodyPr>
          <a:lstStyle/>
          <a:p>
            <a:r>
              <a:rPr lang="en-US" sz="8800" dirty="0">
                <a:solidFill>
                  <a:srgbClr val="000066"/>
                </a:solidFill>
                <a:latin typeface="Handel Gothic" pitchFamily="2" charset="0"/>
                <a:ea typeface="Lato Thin" charset="0"/>
                <a:cs typeface="Lato Thin" charset="0"/>
              </a:rPr>
              <a:t>Core Activities</a:t>
            </a:r>
          </a:p>
        </p:txBody>
      </p:sp>
      <p:sp>
        <p:nvSpPr>
          <p:cNvPr id="5" name="Rectangle 4">
            <a:extLst>
              <a:ext uri="{FF2B5EF4-FFF2-40B4-BE49-F238E27FC236}">
                <a16:creationId xmlns="" xmlns:a16="http://schemas.microsoft.com/office/drawing/2014/main" id="{CD7088B7-B02E-4FB0-A8F7-137BE1BD2740}"/>
              </a:ext>
            </a:extLst>
          </p:cNvPr>
          <p:cNvSpPr/>
          <p:nvPr/>
        </p:nvSpPr>
        <p:spPr>
          <a:xfrm>
            <a:off x="17146205" y="12645650"/>
            <a:ext cx="460382" cy="400110"/>
          </a:xfrm>
          <a:prstGeom prst="rect">
            <a:avLst/>
          </a:prstGeom>
        </p:spPr>
        <p:txBody>
          <a:bodyPr wrap="none">
            <a:spAutoFit/>
          </a:bodyPr>
          <a:lstStyle/>
          <a:p>
            <a:pPr algn="ctr"/>
            <a:r>
              <a:rPr lang="en" sz="2000" dirty="0">
                <a:solidFill>
                  <a:schemeClr val="tx1">
                    <a:lumMod val="75000"/>
                    <a:lumOff val="25000"/>
                  </a:schemeClr>
                </a:solidFill>
                <a:latin typeface="Lato Black"/>
              </a:rPr>
              <a:t>05</a:t>
            </a:r>
            <a:endParaRPr lang="en-GB" sz="1600" dirty="0">
              <a:solidFill>
                <a:schemeClr val="tx1">
                  <a:lumMod val="75000"/>
                  <a:lumOff val="25000"/>
                </a:schemeClr>
              </a:solidFill>
              <a:latin typeface="Lato Black"/>
            </a:endParaRPr>
          </a:p>
        </p:txBody>
      </p:sp>
      <p:sp>
        <p:nvSpPr>
          <p:cNvPr id="19" name="Google Shape;118;p11">
            <a:extLst>
              <a:ext uri="{FF2B5EF4-FFF2-40B4-BE49-F238E27FC236}">
                <a16:creationId xmlns="" xmlns:a16="http://schemas.microsoft.com/office/drawing/2014/main" id="{630DC0BC-1DDE-4905-8455-94AD0FB70309}"/>
              </a:ext>
            </a:extLst>
          </p:cNvPr>
          <p:cNvSpPr/>
          <p:nvPr/>
        </p:nvSpPr>
        <p:spPr>
          <a:xfrm>
            <a:off x="17035602" y="12504911"/>
            <a:ext cx="681588" cy="681588"/>
          </a:xfrm>
          <a:prstGeom prst="donut">
            <a:avLst>
              <a:gd name="adj" fmla="val 4523"/>
            </a:avLst>
          </a:prstGeom>
          <a:solidFill>
            <a:schemeClr val="accent4">
              <a:lumMod val="60000"/>
              <a:lumOff val="40000"/>
            </a:schemeClr>
          </a:solidFill>
          <a:ln>
            <a:noFill/>
          </a:ln>
        </p:spPr>
        <p:style>
          <a:lnRef idx="1">
            <a:schemeClr val="accent4"/>
          </a:lnRef>
          <a:fillRef idx="3">
            <a:schemeClr val="accent4"/>
          </a:fillRef>
          <a:effectRef idx="2">
            <a:schemeClr val="accent4"/>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18;p11">
            <a:extLst>
              <a:ext uri="{FF2B5EF4-FFF2-40B4-BE49-F238E27FC236}">
                <a16:creationId xmlns="" xmlns:a16="http://schemas.microsoft.com/office/drawing/2014/main" id="{DC1BCF3F-4EE6-4312-8AB4-7CC17F6E3653}"/>
              </a:ext>
            </a:extLst>
          </p:cNvPr>
          <p:cNvSpPr/>
          <p:nvPr/>
        </p:nvSpPr>
        <p:spPr>
          <a:xfrm>
            <a:off x="16952617" y="12418436"/>
            <a:ext cx="858143" cy="858143"/>
          </a:xfrm>
          <a:prstGeom prst="donut">
            <a:avLst>
              <a:gd name="adj" fmla="val 1067"/>
            </a:avLst>
          </a:prstGeom>
          <a:solidFill>
            <a:schemeClr val="accent4">
              <a:lumMod val="60000"/>
              <a:lumOff val="40000"/>
            </a:schemeClr>
          </a:solidFill>
          <a:ln>
            <a:noFill/>
          </a:ln>
        </p:spPr>
        <p:style>
          <a:lnRef idx="1">
            <a:schemeClr val="accent4"/>
          </a:lnRef>
          <a:fillRef idx="3">
            <a:schemeClr val="accent4"/>
          </a:fillRef>
          <a:effectRef idx="2">
            <a:schemeClr val="accent4"/>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8" name="Diagram 7">
            <a:extLst>
              <a:ext uri="{FF2B5EF4-FFF2-40B4-BE49-F238E27FC236}">
                <a16:creationId xmlns="" xmlns:a16="http://schemas.microsoft.com/office/drawing/2014/main" id="{3ECF03AF-B614-4594-82D0-411EA4B9E3D3}"/>
              </a:ext>
            </a:extLst>
          </p:cNvPr>
          <p:cNvGraphicFramePr/>
          <p:nvPr>
            <p:extLst>
              <p:ext uri="{D42A27DB-BD31-4B8C-83A1-F6EECF244321}">
                <p14:modId xmlns:p14="http://schemas.microsoft.com/office/powerpoint/2010/main" val="1423050386"/>
              </p:ext>
            </p:extLst>
          </p:nvPr>
        </p:nvGraphicFramePr>
        <p:xfrm>
          <a:off x="3048000" y="1808077"/>
          <a:ext cx="12192000" cy="812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115063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oogle Shape;35;p4">
            <a:extLst>
              <a:ext uri="{FF2B5EF4-FFF2-40B4-BE49-F238E27FC236}">
                <a16:creationId xmlns="" xmlns:a16="http://schemas.microsoft.com/office/drawing/2014/main" id="{156241D0-00BE-4899-80E3-1478B56E9D23}"/>
              </a:ext>
            </a:extLst>
          </p:cNvPr>
          <p:cNvGrpSpPr/>
          <p:nvPr/>
        </p:nvGrpSpPr>
        <p:grpSpPr>
          <a:xfrm>
            <a:off x="-2315840" y="8077200"/>
            <a:ext cx="7133698" cy="7133698"/>
            <a:chOff x="-474900" y="321200"/>
            <a:chExt cx="2324700" cy="2324700"/>
          </a:xfrm>
        </p:grpSpPr>
        <p:sp>
          <p:nvSpPr>
            <p:cNvPr id="13" name="Google Shape;36;p4">
              <a:extLst>
                <a:ext uri="{FF2B5EF4-FFF2-40B4-BE49-F238E27FC236}">
                  <a16:creationId xmlns="" xmlns:a16="http://schemas.microsoft.com/office/drawing/2014/main" id="{B1D231B8-DB02-4AAA-AFA6-287155F34A94}"/>
                </a:ext>
              </a:extLst>
            </p:cNvPr>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14" name="Google Shape;37;p4">
              <a:extLst>
                <a:ext uri="{FF2B5EF4-FFF2-40B4-BE49-F238E27FC236}">
                  <a16:creationId xmlns="" xmlns:a16="http://schemas.microsoft.com/office/drawing/2014/main" id="{83C4D157-16D9-4EC3-9C45-72993F7B44F2}"/>
                </a:ext>
              </a:extLst>
            </p:cNvPr>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15" name="Google Shape;38;p4">
              <a:extLst>
                <a:ext uri="{FF2B5EF4-FFF2-40B4-BE49-F238E27FC236}">
                  <a16:creationId xmlns="" xmlns:a16="http://schemas.microsoft.com/office/drawing/2014/main" id="{4D43EFD8-28FE-4076-870E-48427B2AEFE3}"/>
                </a:ext>
              </a:extLst>
            </p:cNvPr>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16" name="Google Shape;39;p4">
              <a:extLst>
                <a:ext uri="{FF2B5EF4-FFF2-40B4-BE49-F238E27FC236}">
                  <a16:creationId xmlns="" xmlns:a16="http://schemas.microsoft.com/office/drawing/2014/main" id="{467521C6-90BE-483C-8683-A9AADD7C4427}"/>
                </a:ext>
              </a:extLst>
            </p:cNvPr>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grpSp>
      <p:sp>
        <p:nvSpPr>
          <p:cNvPr id="9" name="TextBox 8"/>
          <p:cNvSpPr txBox="1"/>
          <p:nvPr/>
        </p:nvSpPr>
        <p:spPr>
          <a:xfrm>
            <a:off x="1010389" y="10972745"/>
            <a:ext cx="10304017" cy="1446550"/>
          </a:xfrm>
          <a:prstGeom prst="rect">
            <a:avLst/>
          </a:prstGeom>
          <a:noFill/>
        </p:spPr>
        <p:txBody>
          <a:bodyPr wrap="square" rtlCol="0">
            <a:spAutoFit/>
          </a:bodyPr>
          <a:lstStyle/>
          <a:p>
            <a:r>
              <a:rPr lang="en-US" sz="8800" dirty="0">
                <a:solidFill>
                  <a:srgbClr val="000066"/>
                </a:solidFill>
                <a:latin typeface="Handel Gothic" pitchFamily="2" charset="0"/>
                <a:ea typeface="Lato Thin" charset="0"/>
                <a:cs typeface="Lato Thin" charset="0"/>
              </a:rPr>
              <a:t>Major Projects</a:t>
            </a:r>
          </a:p>
        </p:txBody>
      </p:sp>
      <p:sp>
        <p:nvSpPr>
          <p:cNvPr id="5" name="Rectangle 4">
            <a:extLst>
              <a:ext uri="{FF2B5EF4-FFF2-40B4-BE49-F238E27FC236}">
                <a16:creationId xmlns="" xmlns:a16="http://schemas.microsoft.com/office/drawing/2014/main" id="{CD7088B7-B02E-4FB0-A8F7-137BE1BD2740}"/>
              </a:ext>
            </a:extLst>
          </p:cNvPr>
          <p:cNvSpPr/>
          <p:nvPr/>
        </p:nvSpPr>
        <p:spPr>
          <a:xfrm>
            <a:off x="17146205" y="12645650"/>
            <a:ext cx="460382" cy="400110"/>
          </a:xfrm>
          <a:prstGeom prst="rect">
            <a:avLst/>
          </a:prstGeom>
        </p:spPr>
        <p:txBody>
          <a:bodyPr wrap="none">
            <a:spAutoFit/>
          </a:bodyPr>
          <a:lstStyle/>
          <a:p>
            <a:pPr algn="ctr"/>
            <a:r>
              <a:rPr lang="en" sz="2000" dirty="0">
                <a:solidFill>
                  <a:schemeClr val="tx1">
                    <a:lumMod val="75000"/>
                    <a:lumOff val="25000"/>
                  </a:schemeClr>
                </a:solidFill>
                <a:latin typeface="Lato Black"/>
              </a:rPr>
              <a:t>06</a:t>
            </a:r>
            <a:endParaRPr lang="en-GB" sz="1600" dirty="0">
              <a:solidFill>
                <a:schemeClr val="tx1">
                  <a:lumMod val="75000"/>
                  <a:lumOff val="25000"/>
                </a:schemeClr>
              </a:solidFill>
              <a:latin typeface="Lato Black"/>
            </a:endParaRPr>
          </a:p>
        </p:txBody>
      </p:sp>
      <p:sp>
        <p:nvSpPr>
          <p:cNvPr id="19" name="Google Shape;118;p11">
            <a:extLst>
              <a:ext uri="{FF2B5EF4-FFF2-40B4-BE49-F238E27FC236}">
                <a16:creationId xmlns="" xmlns:a16="http://schemas.microsoft.com/office/drawing/2014/main" id="{630DC0BC-1DDE-4905-8455-94AD0FB70309}"/>
              </a:ext>
            </a:extLst>
          </p:cNvPr>
          <p:cNvSpPr/>
          <p:nvPr/>
        </p:nvSpPr>
        <p:spPr>
          <a:xfrm>
            <a:off x="17035602" y="12504911"/>
            <a:ext cx="681588" cy="681588"/>
          </a:xfrm>
          <a:prstGeom prst="donut">
            <a:avLst>
              <a:gd name="adj" fmla="val 4523"/>
            </a:avLst>
          </a:prstGeom>
          <a:solidFill>
            <a:schemeClr val="accent4">
              <a:lumMod val="60000"/>
              <a:lumOff val="40000"/>
            </a:schemeClr>
          </a:solidFill>
          <a:ln>
            <a:noFill/>
          </a:ln>
        </p:spPr>
        <p:style>
          <a:lnRef idx="1">
            <a:schemeClr val="accent4"/>
          </a:lnRef>
          <a:fillRef idx="3">
            <a:schemeClr val="accent4"/>
          </a:fillRef>
          <a:effectRef idx="2">
            <a:schemeClr val="accent4"/>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18;p11">
            <a:extLst>
              <a:ext uri="{FF2B5EF4-FFF2-40B4-BE49-F238E27FC236}">
                <a16:creationId xmlns="" xmlns:a16="http://schemas.microsoft.com/office/drawing/2014/main" id="{DC1BCF3F-4EE6-4312-8AB4-7CC17F6E3653}"/>
              </a:ext>
            </a:extLst>
          </p:cNvPr>
          <p:cNvSpPr/>
          <p:nvPr/>
        </p:nvSpPr>
        <p:spPr>
          <a:xfrm>
            <a:off x="16952617" y="12418436"/>
            <a:ext cx="858143" cy="858143"/>
          </a:xfrm>
          <a:prstGeom prst="donut">
            <a:avLst>
              <a:gd name="adj" fmla="val 1067"/>
            </a:avLst>
          </a:prstGeom>
          <a:solidFill>
            <a:schemeClr val="accent4">
              <a:lumMod val="60000"/>
              <a:lumOff val="40000"/>
            </a:schemeClr>
          </a:solidFill>
          <a:ln>
            <a:noFill/>
          </a:ln>
        </p:spPr>
        <p:style>
          <a:lnRef idx="1">
            <a:schemeClr val="accent4"/>
          </a:lnRef>
          <a:fillRef idx="3">
            <a:schemeClr val="accent4"/>
          </a:fillRef>
          <a:effectRef idx="2">
            <a:schemeClr val="accent4"/>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17" name="Content Placeholder 3">
            <a:extLst>
              <a:ext uri="{FF2B5EF4-FFF2-40B4-BE49-F238E27FC236}">
                <a16:creationId xmlns="" xmlns:a16="http://schemas.microsoft.com/office/drawing/2014/main" id="{D1718E24-E0B1-4DBF-B603-BAAECDB4E403}"/>
              </a:ext>
            </a:extLst>
          </p:cNvPr>
          <p:cNvGraphicFramePr>
            <a:graphicFrameLocks/>
          </p:cNvGraphicFramePr>
          <p:nvPr>
            <p:extLst>
              <p:ext uri="{D42A27DB-BD31-4B8C-83A1-F6EECF244321}">
                <p14:modId xmlns:p14="http://schemas.microsoft.com/office/powerpoint/2010/main" val="1283623732"/>
              </p:ext>
            </p:extLst>
          </p:nvPr>
        </p:nvGraphicFramePr>
        <p:xfrm>
          <a:off x="1659467" y="914397"/>
          <a:ext cx="14767075" cy="10048768"/>
        </p:xfrm>
        <a:graphic>
          <a:graphicData uri="http://schemas.openxmlformats.org/drawingml/2006/table">
            <a:tbl>
              <a:tblPr firstRow="1" bandRow="1">
                <a:tableStyleId>{91EBBBCC-DAD2-459C-BE2E-F6DE35CF9A28}</a:tableStyleId>
              </a:tblPr>
              <a:tblGrid>
                <a:gridCol w="4379809">
                  <a:extLst>
                    <a:ext uri="{9D8B030D-6E8A-4147-A177-3AD203B41FA5}">
                      <a16:colId xmlns="" xmlns:a16="http://schemas.microsoft.com/office/drawing/2014/main" val="20000"/>
                    </a:ext>
                  </a:extLst>
                </a:gridCol>
                <a:gridCol w="4379809">
                  <a:extLst>
                    <a:ext uri="{9D8B030D-6E8A-4147-A177-3AD203B41FA5}">
                      <a16:colId xmlns="" xmlns:a16="http://schemas.microsoft.com/office/drawing/2014/main" val="20001"/>
                    </a:ext>
                  </a:extLst>
                </a:gridCol>
                <a:gridCol w="6007457">
                  <a:extLst>
                    <a:ext uri="{9D8B030D-6E8A-4147-A177-3AD203B41FA5}">
                      <a16:colId xmlns="" xmlns:a16="http://schemas.microsoft.com/office/drawing/2014/main" val="20002"/>
                    </a:ext>
                  </a:extLst>
                </a:gridCol>
              </a:tblGrid>
              <a:tr h="628048">
                <a:tc>
                  <a:txBody>
                    <a:bodyPr/>
                    <a:lstStyle/>
                    <a:p>
                      <a:pPr algn="ctr"/>
                      <a:r>
                        <a:rPr lang="en-GB" sz="3200" dirty="0">
                          <a:latin typeface="Lato Black"/>
                        </a:rPr>
                        <a:t>CLIENT</a:t>
                      </a:r>
                      <a:endParaRPr lang="en-US" sz="3200" b="1" dirty="0">
                        <a:latin typeface="Lato Black"/>
                      </a:endParaRPr>
                    </a:p>
                  </a:txBody>
                  <a:tcPr anchor="ct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tcPr>
                </a:tc>
                <a:tc>
                  <a:txBody>
                    <a:bodyPr/>
                    <a:lstStyle/>
                    <a:p>
                      <a:pPr algn="ctr"/>
                      <a:r>
                        <a:rPr lang="en-GB" sz="3200" dirty="0">
                          <a:latin typeface="Lato Black"/>
                        </a:rPr>
                        <a:t>CONSULTANT</a:t>
                      </a:r>
                      <a:endParaRPr lang="en-US" sz="3200" b="1" dirty="0">
                        <a:latin typeface="Lato Black"/>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tcPr>
                </a:tc>
                <a:tc>
                  <a:txBody>
                    <a:bodyPr/>
                    <a:lstStyle/>
                    <a:p>
                      <a:pPr algn="ctr"/>
                      <a:r>
                        <a:rPr lang="en-GB" sz="3200" dirty="0">
                          <a:latin typeface="Lato Black"/>
                        </a:rPr>
                        <a:t>PROJECT NAME</a:t>
                      </a:r>
                      <a:endParaRPr lang="en-US" sz="3200" b="1" dirty="0">
                        <a:latin typeface="Lato Black"/>
                      </a:endParaRPr>
                    </a:p>
                  </a:txBody>
                  <a:tcPr anchor="ct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10000"/>
                  </a:ext>
                </a:extLst>
              </a:tr>
              <a:tr h="628048">
                <a:tc>
                  <a:txBody>
                    <a:bodyPr/>
                    <a:lstStyle/>
                    <a:p>
                      <a:pPr marL="338138" indent="0" algn="l" fontAlgn="ctr"/>
                      <a:r>
                        <a:rPr lang="en-US" sz="2000" kern="1200" dirty="0" smtClean="0">
                          <a:solidFill>
                            <a:schemeClr val="dk1"/>
                          </a:solidFill>
                          <a:latin typeface="Lato Black"/>
                          <a:ea typeface="+mn-ea"/>
                          <a:cs typeface="+mn-cs"/>
                        </a:rPr>
                        <a:t>AGTHIA</a:t>
                      </a:r>
                      <a:endParaRPr lang="en-US" sz="2000" kern="1200" dirty="0">
                        <a:solidFill>
                          <a:schemeClr val="dk1"/>
                        </a:solidFill>
                        <a:latin typeface="Lato Black"/>
                        <a:ea typeface="+mn-ea"/>
                        <a:cs typeface="+mn-cs"/>
                      </a:endParaRPr>
                    </a:p>
                  </a:txBody>
                  <a:tcPr marL="9525" marR="9525" marT="9525" marB="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tcPr>
                </a:tc>
                <a:tc>
                  <a:txBody>
                    <a:bodyPr/>
                    <a:lstStyle/>
                    <a:p>
                      <a:pPr algn="ctr" fontAlgn="ctr"/>
                      <a:r>
                        <a:rPr lang="en-US" sz="2000" kern="1200" dirty="0">
                          <a:solidFill>
                            <a:schemeClr val="dk1"/>
                          </a:solidFill>
                          <a:latin typeface="Lato Black"/>
                          <a:ea typeface="+mn-ea"/>
                          <a:cs typeface="+mn-cs"/>
                        </a:rPr>
                        <a:t>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tcPr>
                </a:tc>
                <a:tc rowSpan="2">
                  <a:txBody>
                    <a:bodyPr/>
                    <a:lstStyle/>
                    <a:p>
                      <a:pPr marL="287338" indent="0" algn="l" fontAlgn="ctr"/>
                      <a:r>
                        <a:rPr lang="en-US" sz="2000" kern="1200" dirty="0" smtClean="0">
                          <a:solidFill>
                            <a:schemeClr val="dk1"/>
                          </a:solidFill>
                          <a:latin typeface="Lato Black"/>
                          <a:ea typeface="+mn-ea"/>
                          <a:cs typeface="+mn-cs"/>
                        </a:rPr>
                        <a:t>Feed Distribution Center - By Container Remodeling</a:t>
                      </a:r>
                      <a:endParaRPr lang="en-US" sz="2000" kern="1200" dirty="0">
                        <a:solidFill>
                          <a:schemeClr val="dk1"/>
                        </a:solidFill>
                        <a:latin typeface="Lato Black"/>
                        <a:ea typeface="+mn-ea"/>
                        <a:cs typeface="+mn-cs"/>
                      </a:endParaRPr>
                    </a:p>
                  </a:txBody>
                  <a:tcPr marL="9525" marR="9525" marT="9525" marB="0"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tcPr>
                </a:tc>
              </a:tr>
              <a:tr h="628048">
                <a:tc>
                  <a:txBody>
                    <a:bodyPr/>
                    <a:lstStyle/>
                    <a:p>
                      <a:pPr marL="338138" indent="0" algn="l" fontAlgn="ctr"/>
                      <a:r>
                        <a:rPr lang="en-US" sz="2000" kern="1200" dirty="0" smtClean="0">
                          <a:solidFill>
                            <a:schemeClr val="dk1"/>
                          </a:solidFill>
                          <a:latin typeface="Lato Black"/>
                          <a:ea typeface="+mn-ea"/>
                          <a:cs typeface="+mn-cs"/>
                        </a:rPr>
                        <a:t>NFFPM</a:t>
                      </a:r>
                      <a:endParaRPr lang="en-US" sz="2000" kern="1200" dirty="0">
                        <a:solidFill>
                          <a:schemeClr val="dk1"/>
                        </a:solidFill>
                        <a:latin typeface="Lato Black"/>
                        <a:ea typeface="+mn-ea"/>
                        <a:cs typeface="+mn-cs"/>
                      </a:endParaRPr>
                    </a:p>
                  </a:txBody>
                  <a:tcPr marL="9525" marR="9525" marT="9525" marB="0" anchor="ctr">
                    <a:lnR w="38100" cap="flat" cmpd="sng" algn="ctr">
                      <a:solidFill>
                        <a:schemeClr val="bg1"/>
                      </a:solidFill>
                      <a:prstDash val="solid"/>
                      <a:round/>
                      <a:headEnd type="none" w="med" len="med"/>
                      <a:tailEnd type="none" w="med" len="med"/>
                    </a:lnR>
                  </a:tcPr>
                </a:tc>
                <a:tc>
                  <a:txBody>
                    <a:bodyPr/>
                    <a:lstStyle/>
                    <a:p>
                      <a:pPr algn="ctr" fontAlgn="ctr"/>
                      <a:r>
                        <a:rPr lang="en-US" sz="2000" kern="1200" dirty="0">
                          <a:solidFill>
                            <a:schemeClr val="dk1"/>
                          </a:solidFill>
                          <a:latin typeface="Lato Black"/>
                          <a:ea typeface="+mn-ea"/>
                          <a:cs typeface="+mn-cs"/>
                        </a:rPr>
                        <a:t>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tcPr>
                </a:tc>
                <a:tc vMerge="1">
                  <a:txBody>
                    <a:bodyPr/>
                    <a:lstStyle/>
                    <a:p>
                      <a:endParaRPr lang="en-US"/>
                    </a:p>
                  </a:txBody>
                  <a:tcPr>
                    <a:lnL w="38100" cap="flat" cmpd="sng" algn="ctr">
                      <a:solidFill>
                        <a:schemeClr val="bg1"/>
                      </a:solidFill>
                      <a:prstDash val="solid"/>
                      <a:round/>
                      <a:headEnd type="none" w="med" len="med"/>
                      <a:tailEnd type="none" w="med" len="med"/>
                    </a:lnL>
                  </a:tcPr>
                </a:tc>
              </a:tr>
              <a:tr h="628048">
                <a:tc>
                  <a:txBody>
                    <a:bodyPr/>
                    <a:lstStyle/>
                    <a:p>
                      <a:pPr marL="338138" indent="0" algn="l" fontAlgn="ctr"/>
                      <a:r>
                        <a:rPr lang="en-US" sz="2000" kern="1200" dirty="0" smtClean="0">
                          <a:solidFill>
                            <a:schemeClr val="dk1"/>
                          </a:solidFill>
                          <a:latin typeface="Lato Black"/>
                          <a:ea typeface="+mn-ea"/>
                          <a:cs typeface="+mn-cs"/>
                        </a:rPr>
                        <a:t>NCT&amp;H</a:t>
                      </a:r>
                      <a:endParaRPr lang="en-US" sz="2000" kern="1200" dirty="0">
                        <a:solidFill>
                          <a:schemeClr val="dk1"/>
                        </a:solidFill>
                        <a:latin typeface="Lato Black"/>
                        <a:ea typeface="+mn-ea"/>
                        <a:cs typeface="+mn-cs"/>
                      </a:endParaRPr>
                    </a:p>
                  </a:txBody>
                  <a:tcPr marL="9525" marR="9525" marT="9525" marB="0" anchor="ctr">
                    <a:lnR w="38100" cap="flat" cmpd="sng" algn="ctr">
                      <a:solidFill>
                        <a:schemeClr val="bg1"/>
                      </a:solidFill>
                      <a:prstDash val="solid"/>
                      <a:round/>
                      <a:headEnd type="none" w="med" len="med"/>
                      <a:tailEnd type="none" w="med" len="med"/>
                    </a:lnR>
                  </a:tcPr>
                </a:tc>
                <a:tc>
                  <a:txBody>
                    <a:bodyPr/>
                    <a:lstStyle/>
                    <a:p>
                      <a:pPr algn="ctr" fontAlgn="ctr"/>
                      <a:r>
                        <a:rPr lang="en-US" sz="2000" kern="1200" dirty="0">
                          <a:solidFill>
                            <a:schemeClr val="dk1"/>
                          </a:solidFill>
                          <a:latin typeface="Lato Black"/>
                          <a:ea typeface="+mn-ea"/>
                          <a:cs typeface="+mn-cs"/>
                        </a:rPr>
                        <a:t>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tcPr>
                </a:tc>
                <a:tc>
                  <a:txBody>
                    <a:bodyPr/>
                    <a:lstStyle/>
                    <a:p>
                      <a:pPr marL="338138" indent="0" algn="l" fontAlgn="ctr"/>
                      <a:r>
                        <a:rPr lang="en-US" sz="2000" kern="1200" dirty="0" smtClean="0">
                          <a:solidFill>
                            <a:schemeClr val="dk1"/>
                          </a:solidFill>
                          <a:latin typeface="Lato Black"/>
                          <a:ea typeface="+mn-ea"/>
                          <a:cs typeface="+mn-cs"/>
                        </a:rPr>
                        <a:t>Staff Accommodation Refurbishment</a:t>
                      </a:r>
                      <a:endParaRPr lang="en-US" sz="2000" kern="1200" dirty="0">
                        <a:solidFill>
                          <a:schemeClr val="dk1"/>
                        </a:solidFill>
                        <a:latin typeface="Lato Black"/>
                        <a:ea typeface="+mn-ea"/>
                        <a:cs typeface="+mn-cs"/>
                      </a:endParaRPr>
                    </a:p>
                  </a:txBody>
                  <a:tcPr marL="9525" marR="9525" marT="9525" marB="0" anchor="ctr">
                    <a:lnL w="38100" cap="flat" cmpd="sng" algn="ctr">
                      <a:solidFill>
                        <a:schemeClr val="bg1"/>
                      </a:solidFill>
                      <a:prstDash val="solid"/>
                      <a:round/>
                      <a:headEnd type="none" w="med" len="med"/>
                      <a:tailEnd type="none" w="med" len="med"/>
                    </a:lnL>
                  </a:tcPr>
                </a:tc>
              </a:tr>
              <a:tr h="628048">
                <a:tc>
                  <a:txBody>
                    <a:bodyPr/>
                    <a:lstStyle/>
                    <a:p>
                      <a:r>
                        <a:rPr lang="en-GB" sz="2000" dirty="0">
                          <a:latin typeface="Lato Black"/>
                        </a:rPr>
                        <a:t>BAKER HUGHES</a:t>
                      </a:r>
                      <a:endParaRPr lang="en-US" sz="2000" dirty="0">
                        <a:latin typeface="Lato Black"/>
                      </a:endParaRPr>
                    </a:p>
                  </a:txBody>
                  <a:tcPr marL="360000" marR="137160" marT="137160" marB="137160" anchor="ctr">
                    <a:lnR w="38100" cap="flat" cmpd="sng" algn="ctr">
                      <a:solidFill>
                        <a:schemeClr val="bg1"/>
                      </a:solidFill>
                      <a:prstDash val="solid"/>
                      <a:round/>
                      <a:headEnd type="none" w="med" len="med"/>
                      <a:tailEnd type="none" w="med" len="med"/>
                    </a:lnR>
                  </a:tcPr>
                </a:tc>
                <a:tc>
                  <a:txBody>
                    <a:bodyPr/>
                    <a:lstStyle/>
                    <a:p>
                      <a:endParaRPr lang="en-US" sz="2000" dirty="0">
                        <a:latin typeface="Lato Black"/>
                      </a:endParaRPr>
                    </a:p>
                  </a:txBody>
                  <a:tcPr marL="360000" marR="137160" marT="137160" marB="13716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tcPr>
                </a:tc>
                <a:tc>
                  <a:txBody>
                    <a:bodyPr/>
                    <a:lstStyle/>
                    <a:p>
                      <a:r>
                        <a:rPr lang="en-GB" sz="2000" dirty="0">
                          <a:latin typeface="Lato Black"/>
                        </a:rPr>
                        <a:t>Facility Renovation</a:t>
                      </a:r>
                      <a:endParaRPr lang="en-US" sz="2000" dirty="0">
                        <a:latin typeface="Lato Black"/>
                      </a:endParaRPr>
                    </a:p>
                  </a:txBody>
                  <a:tcPr marL="360000" marR="137160" marT="137160" marB="137160" anchor="ctr">
                    <a:lnL w="38100" cap="flat" cmpd="sng" algn="ctr">
                      <a:solidFill>
                        <a:schemeClr val="bg1"/>
                      </a:solidFill>
                      <a:prstDash val="solid"/>
                      <a:round/>
                      <a:headEnd type="none" w="med" len="med"/>
                      <a:tailEnd type="none" w="med" len="med"/>
                    </a:lnL>
                  </a:tcPr>
                </a:tc>
              </a:tr>
              <a:tr h="628048">
                <a:tc>
                  <a:txBody>
                    <a:bodyPr/>
                    <a:lstStyle/>
                    <a:p>
                      <a:r>
                        <a:rPr lang="en-GB" sz="2000" dirty="0">
                          <a:latin typeface="Lato Black"/>
                        </a:rPr>
                        <a:t>ADNH</a:t>
                      </a:r>
                      <a:endParaRPr lang="en-US" sz="2000" dirty="0">
                        <a:latin typeface="Lato Black"/>
                      </a:endParaRPr>
                    </a:p>
                  </a:txBody>
                  <a:tcPr marL="360000" marR="137160" marT="137160" marB="137160" anchor="ctr">
                    <a:lnR w="38100" cap="flat" cmpd="sng" algn="ctr">
                      <a:solidFill>
                        <a:schemeClr val="bg1"/>
                      </a:solidFill>
                      <a:prstDash val="solid"/>
                      <a:round/>
                      <a:headEnd type="none" w="med" len="med"/>
                      <a:tailEnd type="none" w="med" len="med"/>
                    </a:lnR>
                  </a:tcPr>
                </a:tc>
                <a:tc>
                  <a:txBody>
                    <a:bodyPr/>
                    <a:lstStyle/>
                    <a:p>
                      <a:endParaRPr lang="en-US" sz="2000" dirty="0">
                        <a:latin typeface="Lato Black"/>
                      </a:endParaRPr>
                    </a:p>
                  </a:txBody>
                  <a:tcPr marL="360000" marR="137160" marT="137160" marB="13716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tcPr>
                </a:tc>
                <a:tc>
                  <a:txBody>
                    <a:bodyPr/>
                    <a:lstStyle/>
                    <a:p>
                      <a:r>
                        <a:rPr lang="en-GB" sz="2000" dirty="0">
                          <a:latin typeface="Lato Black"/>
                        </a:rPr>
                        <a:t>Facility Renovation</a:t>
                      </a:r>
                      <a:endParaRPr lang="en-US" sz="2000" dirty="0">
                        <a:latin typeface="Lato Black"/>
                      </a:endParaRPr>
                    </a:p>
                  </a:txBody>
                  <a:tcPr marL="360000" marR="137160" marT="137160" marB="137160" anchor="ctr">
                    <a:lnL w="38100" cap="flat" cmpd="sng" algn="ctr">
                      <a:solidFill>
                        <a:schemeClr val="bg1"/>
                      </a:solidFill>
                      <a:prstDash val="solid"/>
                      <a:round/>
                      <a:headEnd type="none" w="med" len="med"/>
                      <a:tailEnd type="none" w="med" len="med"/>
                    </a:lnL>
                  </a:tcPr>
                </a:tc>
              </a:tr>
              <a:tr h="628048">
                <a:tc>
                  <a:txBody>
                    <a:bodyPr/>
                    <a:lstStyle/>
                    <a:p>
                      <a:r>
                        <a:rPr lang="en-GB" sz="2000" dirty="0">
                          <a:latin typeface="Lato Black"/>
                        </a:rPr>
                        <a:t>GASCO</a:t>
                      </a:r>
                      <a:endParaRPr lang="en-US" sz="2000" dirty="0">
                        <a:latin typeface="Lato Black"/>
                      </a:endParaRPr>
                    </a:p>
                  </a:txBody>
                  <a:tcPr marL="360000" marR="137160" marT="137160" marB="137160" anchor="ctr">
                    <a:lnR w="38100" cap="flat" cmpd="sng" algn="ctr">
                      <a:solidFill>
                        <a:schemeClr val="bg1"/>
                      </a:solidFill>
                      <a:prstDash val="solid"/>
                      <a:round/>
                      <a:headEnd type="none" w="med" len="med"/>
                      <a:tailEnd type="none" w="med" len="med"/>
                    </a:lnR>
                  </a:tcPr>
                </a:tc>
                <a:tc>
                  <a:txBody>
                    <a:bodyPr/>
                    <a:lstStyle/>
                    <a:p>
                      <a:r>
                        <a:rPr lang="en-GB" sz="2000" dirty="0">
                          <a:latin typeface="Lato Black"/>
                        </a:rPr>
                        <a:t>ALE</a:t>
                      </a:r>
                      <a:endParaRPr lang="en-US" sz="2000" dirty="0">
                        <a:latin typeface="Lato Black"/>
                      </a:endParaRPr>
                    </a:p>
                  </a:txBody>
                  <a:tcPr marL="360000" marR="137160" marT="137160" marB="13716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tcPr>
                </a:tc>
                <a:tc>
                  <a:txBody>
                    <a:bodyPr/>
                    <a:lstStyle/>
                    <a:p>
                      <a:r>
                        <a:rPr lang="en-GB" sz="2000" dirty="0">
                          <a:latin typeface="Lato Black"/>
                        </a:rPr>
                        <a:t>IGD Process plant</a:t>
                      </a:r>
                      <a:endParaRPr lang="en-US" sz="2000" dirty="0">
                        <a:latin typeface="Lato Black"/>
                      </a:endParaRPr>
                    </a:p>
                  </a:txBody>
                  <a:tcPr marL="360000" marR="137160" marT="137160" marB="137160" anchor="ctr">
                    <a:lnL w="38100" cap="flat" cmpd="sng" algn="ctr">
                      <a:solidFill>
                        <a:schemeClr val="bg1"/>
                      </a:solidFill>
                      <a:prstDash val="solid"/>
                      <a:round/>
                      <a:headEnd type="none" w="med" len="med"/>
                      <a:tailEnd type="none" w="med" len="med"/>
                    </a:lnL>
                  </a:tcPr>
                </a:tc>
              </a:tr>
              <a:tr h="628048">
                <a:tc>
                  <a:txBody>
                    <a:bodyPr/>
                    <a:lstStyle/>
                    <a:p>
                      <a:r>
                        <a:rPr lang="en-GB" sz="2000" dirty="0">
                          <a:latin typeface="Lato Black"/>
                        </a:rPr>
                        <a:t>SIEMENS</a:t>
                      </a:r>
                      <a:endParaRPr lang="en-US" sz="2000" dirty="0">
                        <a:latin typeface="Lato Black"/>
                      </a:endParaRPr>
                    </a:p>
                  </a:txBody>
                  <a:tcPr marL="360000" marR="137160" marT="137160" marB="137160" anchor="ctr">
                    <a:lnR w="38100" cap="flat" cmpd="sng" algn="ctr">
                      <a:solidFill>
                        <a:schemeClr val="bg1"/>
                      </a:solidFill>
                      <a:prstDash val="solid"/>
                      <a:round/>
                      <a:headEnd type="none" w="med" len="med"/>
                      <a:tailEnd type="none" w="med" len="med"/>
                    </a:lnR>
                  </a:tcPr>
                </a:tc>
                <a:tc>
                  <a:txBody>
                    <a:bodyPr/>
                    <a:lstStyle/>
                    <a:p>
                      <a:r>
                        <a:rPr lang="en-GB" sz="2000" dirty="0">
                          <a:latin typeface="Lato Black"/>
                        </a:rPr>
                        <a:t>ALE</a:t>
                      </a:r>
                      <a:endParaRPr lang="en-US" sz="2000" dirty="0">
                        <a:latin typeface="Lato Black"/>
                      </a:endParaRPr>
                    </a:p>
                  </a:txBody>
                  <a:tcPr marL="360000" marR="137160" marT="137160" marB="13716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tcPr>
                </a:tc>
                <a:tc>
                  <a:txBody>
                    <a:bodyPr/>
                    <a:lstStyle/>
                    <a:p>
                      <a:r>
                        <a:rPr lang="en-GB" sz="2000" dirty="0" err="1">
                          <a:latin typeface="Lato Black"/>
                        </a:rPr>
                        <a:t>Mahawi</a:t>
                      </a:r>
                      <a:r>
                        <a:rPr lang="en-GB" sz="2000" dirty="0">
                          <a:latin typeface="Lato Black"/>
                        </a:rPr>
                        <a:t> Power Station</a:t>
                      </a:r>
                      <a:endParaRPr lang="en-US" sz="2000" dirty="0">
                        <a:latin typeface="Lato Black"/>
                      </a:endParaRPr>
                    </a:p>
                  </a:txBody>
                  <a:tcPr marL="360000" marR="137160" marT="137160" marB="137160" anchor="ctr">
                    <a:lnL w="38100" cap="flat" cmpd="sng" algn="ctr">
                      <a:solidFill>
                        <a:schemeClr val="bg1"/>
                      </a:solidFill>
                      <a:prstDash val="solid"/>
                      <a:round/>
                      <a:headEnd type="none" w="med" len="med"/>
                      <a:tailEnd type="none" w="med" len="med"/>
                    </a:lnL>
                  </a:tcPr>
                </a:tc>
              </a:tr>
              <a:tr h="628048">
                <a:tc>
                  <a:txBody>
                    <a:bodyPr/>
                    <a:lstStyle/>
                    <a:p>
                      <a:r>
                        <a:rPr lang="en-GB" sz="2000" dirty="0">
                          <a:latin typeface="Lato Black"/>
                        </a:rPr>
                        <a:t>KUWAIT</a:t>
                      </a:r>
                      <a:r>
                        <a:rPr lang="en-GB" sz="2000" baseline="0" dirty="0">
                          <a:latin typeface="Lato Black"/>
                        </a:rPr>
                        <a:t> PORT</a:t>
                      </a:r>
                      <a:endParaRPr lang="en-US" sz="2000" dirty="0">
                        <a:latin typeface="Lato Black"/>
                      </a:endParaRPr>
                    </a:p>
                  </a:txBody>
                  <a:tcPr marL="360000" marR="137160" marT="137160" marB="137160" anchor="ctr">
                    <a:lnR w="38100" cap="flat" cmpd="sng" algn="ctr">
                      <a:solidFill>
                        <a:schemeClr val="bg1"/>
                      </a:solidFill>
                      <a:prstDash val="solid"/>
                      <a:round/>
                      <a:headEnd type="none" w="med" len="med"/>
                      <a:tailEnd type="none" w="med" len="med"/>
                    </a:lnR>
                  </a:tcPr>
                </a:tc>
                <a:tc>
                  <a:txBody>
                    <a:bodyPr/>
                    <a:lstStyle/>
                    <a:p>
                      <a:r>
                        <a:rPr lang="en-GB" sz="2000" dirty="0">
                          <a:latin typeface="Lato Black"/>
                        </a:rPr>
                        <a:t>ALE</a:t>
                      </a:r>
                      <a:endParaRPr lang="en-US" sz="2000" dirty="0">
                        <a:latin typeface="Lato Black"/>
                      </a:endParaRPr>
                    </a:p>
                  </a:txBody>
                  <a:tcPr marL="360000" marR="137160" marT="137160" marB="13716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tcPr>
                </a:tc>
                <a:tc>
                  <a:txBody>
                    <a:bodyPr/>
                    <a:lstStyle/>
                    <a:p>
                      <a:r>
                        <a:rPr lang="en-GB" sz="2000" dirty="0">
                          <a:latin typeface="Lato Black"/>
                        </a:rPr>
                        <a:t>New</a:t>
                      </a:r>
                      <a:r>
                        <a:rPr lang="en-GB" sz="2000" baseline="0" dirty="0">
                          <a:latin typeface="Lato Black"/>
                        </a:rPr>
                        <a:t> LIEBHERR </a:t>
                      </a:r>
                      <a:r>
                        <a:rPr lang="en-GB" sz="2000" baseline="0" dirty="0" smtClean="0">
                          <a:latin typeface="Lato Black"/>
                        </a:rPr>
                        <a:t>Container Cranes Erection</a:t>
                      </a:r>
                      <a:endParaRPr lang="en-US" sz="2000" dirty="0">
                        <a:latin typeface="Lato Black"/>
                      </a:endParaRPr>
                    </a:p>
                  </a:txBody>
                  <a:tcPr marL="360000" marR="137160" marT="137160" marB="137160" anchor="ctr">
                    <a:lnL w="38100" cap="flat" cmpd="sng" algn="ctr">
                      <a:solidFill>
                        <a:schemeClr val="bg1"/>
                      </a:solidFill>
                      <a:prstDash val="solid"/>
                      <a:round/>
                      <a:headEnd type="none" w="med" len="med"/>
                      <a:tailEnd type="none" w="med" len="med"/>
                    </a:lnL>
                  </a:tcPr>
                </a:tc>
              </a:tr>
              <a:tr h="628048">
                <a:tc>
                  <a:txBody>
                    <a:bodyPr/>
                    <a:lstStyle/>
                    <a:p>
                      <a:r>
                        <a:rPr lang="en-GB" sz="2000" dirty="0">
                          <a:latin typeface="Lato Black"/>
                        </a:rPr>
                        <a:t>ADPC</a:t>
                      </a:r>
                      <a:endParaRPr lang="en-US" sz="2000" dirty="0">
                        <a:latin typeface="Lato Black"/>
                      </a:endParaRPr>
                    </a:p>
                  </a:txBody>
                  <a:tcPr marL="360000" marR="137160" marT="137160" marB="137160" anchor="ctr">
                    <a:lnR w="38100" cap="flat" cmpd="sng" algn="ctr">
                      <a:solidFill>
                        <a:schemeClr val="bg1"/>
                      </a:solidFill>
                      <a:prstDash val="solid"/>
                      <a:round/>
                      <a:headEnd type="none" w="med" len="med"/>
                      <a:tailEnd type="none" w="med" len="med"/>
                    </a:lnR>
                  </a:tcPr>
                </a:tc>
                <a:tc>
                  <a:txBody>
                    <a:bodyPr/>
                    <a:lstStyle/>
                    <a:p>
                      <a:r>
                        <a:rPr lang="en-GB" sz="2000" dirty="0" err="1">
                          <a:latin typeface="Lato Black"/>
                        </a:rPr>
                        <a:t>Etisalat</a:t>
                      </a:r>
                      <a:endParaRPr lang="en-US" sz="2000" dirty="0">
                        <a:latin typeface="Lato Black"/>
                      </a:endParaRPr>
                    </a:p>
                  </a:txBody>
                  <a:tcPr marL="360000" marR="137160" marT="137160" marB="13716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tcPr>
                </a:tc>
                <a:tc>
                  <a:txBody>
                    <a:bodyPr/>
                    <a:lstStyle/>
                    <a:p>
                      <a:r>
                        <a:rPr lang="en-GB" sz="2000" dirty="0">
                          <a:latin typeface="Lato Black"/>
                        </a:rPr>
                        <a:t>New Duct</a:t>
                      </a:r>
                      <a:r>
                        <a:rPr lang="en-GB" sz="2000" baseline="0" dirty="0">
                          <a:latin typeface="Lato Black"/>
                        </a:rPr>
                        <a:t> laying</a:t>
                      </a:r>
                      <a:endParaRPr lang="en-US" sz="2000" dirty="0">
                        <a:latin typeface="Lato Black"/>
                      </a:endParaRPr>
                    </a:p>
                  </a:txBody>
                  <a:tcPr marL="360000" marR="137160" marT="137160" marB="137160" anchor="ctr">
                    <a:lnL w="38100" cap="flat" cmpd="sng" algn="ctr">
                      <a:solidFill>
                        <a:schemeClr val="bg1"/>
                      </a:solidFill>
                      <a:prstDash val="solid"/>
                      <a:round/>
                      <a:headEnd type="none" w="med" len="med"/>
                      <a:tailEnd type="none" w="med" len="med"/>
                    </a:lnL>
                  </a:tcPr>
                </a:tc>
              </a:tr>
              <a:tr h="628048">
                <a:tc>
                  <a:txBody>
                    <a:bodyPr/>
                    <a:lstStyle/>
                    <a:p>
                      <a:r>
                        <a:rPr lang="en-GB" sz="2000" dirty="0">
                          <a:latin typeface="Lato Black"/>
                        </a:rPr>
                        <a:t>EMAL</a:t>
                      </a:r>
                      <a:endParaRPr lang="en-US" sz="2000" dirty="0">
                        <a:latin typeface="Lato Black"/>
                      </a:endParaRPr>
                    </a:p>
                  </a:txBody>
                  <a:tcPr marL="360000" marR="137160" marT="137160" marB="137160" anchor="ctr">
                    <a:lnR w="38100" cap="flat" cmpd="sng" algn="ctr">
                      <a:solidFill>
                        <a:schemeClr val="bg1"/>
                      </a:solidFill>
                      <a:prstDash val="solid"/>
                      <a:round/>
                      <a:headEnd type="none" w="med" len="med"/>
                      <a:tailEnd type="none" w="med" len="med"/>
                    </a:lnR>
                  </a:tcPr>
                </a:tc>
                <a:tc>
                  <a:txBody>
                    <a:bodyPr/>
                    <a:lstStyle/>
                    <a:p>
                      <a:r>
                        <a:rPr lang="en-GB" sz="2000" dirty="0">
                          <a:latin typeface="Lato Black"/>
                        </a:rPr>
                        <a:t>SNC</a:t>
                      </a:r>
                      <a:r>
                        <a:rPr lang="en-GB" sz="2000" baseline="0" dirty="0">
                          <a:latin typeface="Lato Black"/>
                        </a:rPr>
                        <a:t> LAVALIN</a:t>
                      </a:r>
                      <a:endParaRPr lang="en-US" sz="2000" dirty="0">
                        <a:latin typeface="Lato Black"/>
                      </a:endParaRPr>
                    </a:p>
                  </a:txBody>
                  <a:tcPr marL="360000" marR="137160" marT="137160" marB="13716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tcPr>
                </a:tc>
                <a:tc>
                  <a:txBody>
                    <a:bodyPr/>
                    <a:lstStyle/>
                    <a:p>
                      <a:r>
                        <a:rPr lang="en-GB" sz="2000" baseline="0" dirty="0">
                          <a:latin typeface="Lato Black"/>
                        </a:rPr>
                        <a:t>Phase II Expansion</a:t>
                      </a:r>
                      <a:endParaRPr lang="en-US" sz="2000" dirty="0">
                        <a:latin typeface="Lato Black"/>
                      </a:endParaRPr>
                    </a:p>
                  </a:txBody>
                  <a:tcPr marL="360000" marR="137160" marT="137160" marB="137160" anchor="ctr">
                    <a:lnL w="38100" cap="flat" cmpd="sng" algn="ctr">
                      <a:solidFill>
                        <a:schemeClr val="bg1"/>
                      </a:solidFill>
                      <a:prstDash val="solid"/>
                      <a:round/>
                      <a:headEnd type="none" w="med" len="med"/>
                      <a:tailEnd type="none" w="med" len="med"/>
                    </a:lnL>
                  </a:tcPr>
                </a:tc>
              </a:tr>
              <a:tr h="628048">
                <a:tc>
                  <a:txBody>
                    <a:bodyPr/>
                    <a:lstStyle/>
                    <a:p>
                      <a:r>
                        <a:rPr lang="en-GB" sz="2000" dirty="0">
                          <a:latin typeface="Lato Black"/>
                        </a:rPr>
                        <a:t>TECHNICAL RESOURCES</a:t>
                      </a:r>
                      <a:endParaRPr lang="en-US" sz="2000" dirty="0">
                        <a:latin typeface="Lato Black"/>
                      </a:endParaRPr>
                    </a:p>
                  </a:txBody>
                  <a:tcPr marL="360000" marR="137160" marT="137160" marB="137160" anchor="ctr">
                    <a:lnR w="38100" cap="flat" cmpd="sng" algn="ctr">
                      <a:solidFill>
                        <a:schemeClr val="bg1"/>
                      </a:solidFill>
                      <a:prstDash val="solid"/>
                      <a:round/>
                      <a:headEnd type="none" w="med" len="med"/>
                      <a:tailEnd type="none" w="med" len="med"/>
                    </a:lnR>
                  </a:tcPr>
                </a:tc>
                <a:tc>
                  <a:txBody>
                    <a:bodyPr/>
                    <a:lstStyle/>
                    <a:p>
                      <a:endParaRPr lang="en-US" sz="2000" dirty="0">
                        <a:latin typeface="Lato Black"/>
                      </a:endParaRPr>
                    </a:p>
                  </a:txBody>
                  <a:tcPr marL="360000" marR="137160" marT="137160" marB="13716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tcPr>
                </a:tc>
                <a:tc>
                  <a:txBody>
                    <a:bodyPr/>
                    <a:lstStyle/>
                    <a:p>
                      <a:r>
                        <a:rPr lang="en-GB" sz="2000" dirty="0">
                          <a:latin typeface="Lato Black"/>
                        </a:rPr>
                        <a:t>New Office preparation</a:t>
                      </a:r>
                      <a:endParaRPr lang="en-US" sz="2000" dirty="0">
                        <a:latin typeface="Lato Black"/>
                      </a:endParaRPr>
                    </a:p>
                  </a:txBody>
                  <a:tcPr marL="360000" marR="137160" marT="137160" marB="137160" anchor="ctr">
                    <a:lnL w="38100" cap="flat" cmpd="sng" algn="ctr">
                      <a:solidFill>
                        <a:schemeClr val="bg1"/>
                      </a:solidFill>
                      <a:prstDash val="solid"/>
                      <a:round/>
                      <a:headEnd type="none" w="med" len="med"/>
                      <a:tailEnd type="none" w="med" len="med"/>
                    </a:lnL>
                  </a:tcPr>
                </a:tc>
              </a:tr>
              <a:tr h="628048">
                <a:tc>
                  <a:txBody>
                    <a:bodyPr/>
                    <a:lstStyle/>
                    <a:p>
                      <a:r>
                        <a:rPr lang="en-GB" sz="2000" dirty="0">
                          <a:latin typeface="Lato Black"/>
                        </a:rPr>
                        <a:t>FGB</a:t>
                      </a:r>
                      <a:endParaRPr lang="en-US" sz="2000" dirty="0">
                        <a:latin typeface="Lato Black"/>
                      </a:endParaRPr>
                    </a:p>
                  </a:txBody>
                  <a:tcPr marL="360000" marR="137160" marT="137160" marB="137160" anchor="ctr">
                    <a:lnR w="38100" cap="flat" cmpd="sng" algn="ctr">
                      <a:solidFill>
                        <a:schemeClr val="bg1"/>
                      </a:solidFill>
                      <a:prstDash val="solid"/>
                      <a:round/>
                      <a:headEnd type="none" w="med" len="med"/>
                      <a:tailEnd type="none" w="med" len="med"/>
                    </a:lnR>
                  </a:tcPr>
                </a:tc>
                <a:tc>
                  <a:txBody>
                    <a:bodyPr/>
                    <a:lstStyle/>
                    <a:p>
                      <a:r>
                        <a:rPr lang="en-GB" sz="2000" dirty="0">
                          <a:latin typeface="Lato Black"/>
                        </a:rPr>
                        <a:t>Daman</a:t>
                      </a:r>
                      <a:endParaRPr lang="en-US" sz="2000" dirty="0">
                        <a:latin typeface="Lato Black"/>
                      </a:endParaRPr>
                    </a:p>
                  </a:txBody>
                  <a:tcPr marL="360000" marR="137160" marT="137160" marB="13716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tcPr>
                </a:tc>
                <a:tc>
                  <a:txBody>
                    <a:bodyPr/>
                    <a:lstStyle/>
                    <a:p>
                      <a:r>
                        <a:rPr lang="en-GB" sz="2000" dirty="0">
                          <a:latin typeface="Lato Black"/>
                        </a:rPr>
                        <a:t>New Villa construction</a:t>
                      </a:r>
                      <a:endParaRPr lang="en-US" sz="2000" dirty="0">
                        <a:latin typeface="Lato Black"/>
                      </a:endParaRPr>
                    </a:p>
                  </a:txBody>
                  <a:tcPr marL="360000" marR="137160" marT="137160" marB="137160" anchor="ctr">
                    <a:lnL w="38100" cap="flat" cmpd="sng" algn="ctr">
                      <a:solidFill>
                        <a:schemeClr val="bg1"/>
                      </a:solidFill>
                      <a:prstDash val="solid"/>
                      <a:round/>
                      <a:headEnd type="none" w="med" len="med"/>
                      <a:tailEnd type="none" w="med" len="med"/>
                    </a:lnL>
                  </a:tcPr>
                </a:tc>
              </a:tr>
              <a:tr h="628048">
                <a:tc>
                  <a:txBody>
                    <a:bodyPr/>
                    <a:lstStyle/>
                    <a:p>
                      <a:r>
                        <a:rPr lang="en-GB" sz="2000" dirty="0" err="1">
                          <a:latin typeface="Lato Black"/>
                        </a:rPr>
                        <a:t>Etisalat</a:t>
                      </a:r>
                      <a:endParaRPr lang="en-US" sz="2000" dirty="0">
                        <a:latin typeface="Lato Black"/>
                      </a:endParaRPr>
                    </a:p>
                  </a:txBody>
                  <a:tcPr marL="360000" marR="137160" marT="137160" marB="137160" anchor="ctr">
                    <a:lnR w="38100" cap="flat" cmpd="sng" algn="ctr">
                      <a:solidFill>
                        <a:schemeClr val="bg1"/>
                      </a:solidFill>
                      <a:prstDash val="solid"/>
                      <a:round/>
                      <a:headEnd type="none" w="med" len="med"/>
                      <a:tailEnd type="none" w="med" len="med"/>
                    </a:lnR>
                  </a:tcPr>
                </a:tc>
                <a:tc>
                  <a:txBody>
                    <a:bodyPr/>
                    <a:lstStyle/>
                    <a:p>
                      <a:r>
                        <a:rPr lang="en-GB" sz="2000" dirty="0">
                          <a:latin typeface="Lato Black"/>
                        </a:rPr>
                        <a:t>ADSO</a:t>
                      </a:r>
                      <a:endParaRPr lang="en-US" sz="2000" dirty="0">
                        <a:latin typeface="Lato Black"/>
                      </a:endParaRPr>
                    </a:p>
                  </a:txBody>
                  <a:tcPr marL="360000" marR="137160" marT="137160" marB="13716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tcPr>
                </a:tc>
                <a:tc>
                  <a:txBody>
                    <a:bodyPr/>
                    <a:lstStyle/>
                    <a:p>
                      <a:r>
                        <a:rPr lang="en-GB" sz="2000" dirty="0">
                          <a:latin typeface="Lato Black"/>
                        </a:rPr>
                        <a:t>New</a:t>
                      </a:r>
                      <a:r>
                        <a:rPr lang="en-GB" sz="2000" baseline="0" dirty="0">
                          <a:latin typeface="Lato Black"/>
                        </a:rPr>
                        <a:t> Cable Laying</a:t>
                      </a:r>
                      <a:endParaRPr lang="en-US" sz="2000" dirty="0">
                        <a:latin typeface="Lato Black"/>
                      </a:endParaRPr>
                    </a:p>
                  </a:txBody>
                  <a:tcPr marL="360000" marR="137160" marT="137160" marB="137160" anchor="ctr">
                    <a:lnL w="38100" cap="flat" cmpd="sng" algn="ctr">
                      <a:solidFill>
                        <a:schemeClr val="bg1"/>
                      </a:solidFill>
                      <a:prstDash val="solid"/>
                      <a:round/>
                      <a:headEnd type="none" w="med" len="med"/>
                      <a:tailEnd type="none" w="med" len="med"/>
                    </a:lnL>
                  </a:tcPr>
                </a:tc>
              </a:tr>
              <a:tr h="628048">
                <a:tc>
                  <a:txBody>
                    <a:bodyPr/>
                    <a:lstStyle/>
                    <a:p>
                      <a:endParaRPr lang="en-US" sz="2000" dirty="0">
                        <a:latin typeface="Lato Black"/>
                      </a:endParaRPr>
                    </a:p>
                  </a:txBody>
                  <a:tcPr marL="360000" marR="137160" marT="137160" marB="137160" anchor="ctr">
                    <a:lnR w="38100" cap="flat" cmpd="sng" algn="ctr">
                      <a:solidFill>
                        <a:schemeClr val="bg1"/>
                      </a:solidFill>
                      <a:prstDash val="solid"/>
                      <a:round/>
                      <a:headEnd type="none" w="med" len="med"/>
                      <a:tailEnd type="none" w="med" len="med"/>
                    </a:lnR>
                  </a:tcPr>
                </a:tc>
                <a:tc>
                  <a:txBody>
                    <a:bodyPr/>
                    <a:lstStyle/>
                    <a:p>
                      <a:endParaRPr lang="en-US" sz="2000" dirty="0">
                        <a:latin typeface="Lato Black"/>
                      </a:endParaRPr>
                    </a:p>
                  </a:txBody>
                  <a:tcPr marL="360000" marR="137160" marT="137160" marB="13716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tcPr>
                </a:tc>
                <a:tc>
                  <a:txBody>
                    <a:bodyPr/>
                    <a:lstStyle/>
                    <a:p>
                      <a:r>
                        <a:rPr lang="en-GB" sz="2000" dirty="0">
                          <a:latin typeface="Lato Black"/>
                        </a:rPr>
                        <a:t>Falcon Eye </a:t>
                      </a:r>
                      <a:r>
                        <a:rPr lang="en-GB" sz="2000" dirty="0" err="1">
                          <a:latin typeface="Lato Black"/>
                        </a:rPr>
                        <a:t>Mussafah</a:t>
                      </a:r>
                      <a:endParaRPr lang="en-US" sz="2000" dirty="0">
                        <a:latin typeface="Lato Black"/>
                      </a:endParaRPr>
                    </a:p>
                  </a:txBody>
                  <a:tcPr marL="360000" marR="137160" marT="137160" marB="137160" anchor="ctr">
                    <a:lnL w="38100" cap="flat" cmpd="sng" algn="ctr">
                      <a:solidFill>
                        <a:schemeClr val="bg1"/>
                      </a:solidFill>
                      <a:prstDash val="solid"/>
                      <a:round/>
                      <a:headEnd type="none" w="med" len="med"/>
                      <a:tailEnd type="none" w="med" len="med"/>
                    </a:lnL>
                  </a:tcPr>
                </a:tc>
              </a:tr>
              <a:tr h="628048">
                <a:tc>
                  <a:txBody>
                    <a:bodyPr/>
                    <a:lstStyle/>
                    <a:p>
                      <a:endParaRPr lang="en-US" sz="2000" dirty="0">
                        <a:latin typeface="Lato Black"/>
                      </a:endParaRPr>
                    </a:p>
                  </a:txBody>
                  <a:tcPr marL="360000" marR="137160" marT="137160" marB="137160" anchor="ctr">
                    <a:lnR w="38100" cap="flat" cmpd="sng" algn="ctr">
                      <a:solidFill>
                        <a:schemeClr val="bg1"/>
                      </a:solidFill>
                      <a:prstDash val="solid"/>
                      <a:round/>
                      <a:headEnd type="none" w="med" len="med"/>
                      <a:tailEnd type="none" w="med" len="med"/>
                    </a:lnR>
                  </a:tcPr>
                </a:tc>
                <a:tc>
                  <a:txBody>
                    <a:bodyPr/>
                    <a:lstStyle/>
                    <a:p>
                      <a:endParaRPr lang="en-US" sz="2000" dirty="0">
                        <a:latin typeface="Lato Black"/>
                      </a:endParaRPr>
                    </a:p>
                  </a:txBody>
                  <a:tcPr marL="360000" marR="137160" marT="137160" marB="13716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tcPr>
                </a:tc>
                <a:tc>
                  <a:txBody>
                    <a:bodyPr/>
                    <a:lstStyle/>
                    <a:p>
                      <a:r>
                        <a:rPr lang="en-GB" sz="2000" dirty="0">
                          <a:latin typeface="Lato Black"/>
                        </a:rPr>
                        <a:t>Two</a:t>
                      </a:r>
                      <a:r>
                        <a:rPr lang="en-GB" sz="2000" baseline="0" dirty="0">
                          <a:latin typeface="Lato Black"/>
                        </a:rPr>
                        <a:t> storey office</a:t>
                      </a:r>
                      <a:endParaRPr lang="en-US" sz="2000" dirty="0">
                        <a:latin typeface="Lato Black"/>
                      </a:endParaRPr>
                    </a:p>
                  </a:txBody>
                  <a:tcPr marL="360000" marR="137160" marT="137160" marB="137160" anchor="ctr">
                    <a:lnL w="38100" cap="flat" cmpd="sng" algn="ctr">
                      <a:solidFill>
                        <a:schemeClr val="bg1"/>
                      </a:solidFill>
                      <a:prstDash val="solid"/>
                      <a:round/>
                      <a:headEnd type="none" w="med" len="med"/>
                      <a:tailEnd type="none" w="med" len="med"/>
                    </a:lnL>
                  </a:tcPr>
                </a:tc>
              </a:tr>
            </a:tbl>
          </a:graphicData>
        </a:graphic>
      </p:graphicFrame>
    </p:spTree>
    <p:extLst>
      <p:ext uri="{BB962C8B-B14F-4D97-AF65-F5344CB8AC3E}">
        <p14:creationId xmlns:p14="http://schemas.microsoft.com/office/powerpoint/2010/main" val="4292295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 xmlns:a16="http://schemas.microsoft.com/office/drawing/2014/main" id="{944716CA-27F1-409A-A017-F30FB41300A0}"/>
              </a:ext>
            </a:extLst>
          </p:cNvPr>
          <p:cNvPicPr>
            <a:picLocks noChangeAspect="1"/>
          </p:cNvPicPr>
          <p:nvPr/>
        </p:nvPicPr>
        <p:blipFill>
          <a:blip r:embed="rId2"/>
          <a:stretch>
            <a:fillRect/>
          </a:stretch>
        </p:blipFill>
        <p:spPr>
          <a:xfrm>
            <a:off x="-1832244" y="-708640"/>
            <a:ext cx="28262697" cy="18841798"/>
          </a:xfrm>
          <a:prstGeom prst="rect">
            <a:avLst/>
          </a:prstGeom>
        </p:spPr>
      </p:pic>
      <p:grpSp>
        <p:nvGrpSpPr>
          <p:cNvPr id="26" name="Group 25">
            <a:extLst>
              <a:ext uri="{FF2B5EF4-FFF2-40B4-BE49-F238E27FC236}">
                <a16:creationId xmlns="" xmlns:a16="http://schemas.microsoft.com/office/drawing/2014/main" id="{3ADFE0BD-8536-4E9A-881A-4546B09CB8D2}"/>
              </a:ext>
            </a:extLst>
          </p:cNvPr>
          <p:cNvGrpSpPr/>
          <p:nvPr/>
        </p:nvGrpSpPr>
        <p:grpSpPr>
          <a:xfrm>
            <a:off x="-6890472" y="-7232059"/>
            <a:ext cx="28262697" cy="28262697"/>
            <a:chOff x="-3570741" y="-5856741"/>
            <a:chExt cx="25429482" cy="25429482"/>
          </a:xfrm>
        </p:grpSpPr>
        <p:sp>
          <p:nvSpPr>
            <p:cNvPr id="16" name="Google Shape;131;p13">
              <a:extLst>
                <a:ext uri="{FF2B5EF4-FFF2-40B4-BE49-F238E27FC236}">
                  <a16:creationId xmlns="" xmlns:a16="http://schemas.microsoft.com/office/drawing/2014/main" id="{C30AECDD-BF68-4A78-AF57-DF20C5D55F78}"/>
                </a:ext>
              </a:extLst>
            </p:cNvPr>
            <p:cNvSpPr/>
            <p:nvPr/>
          </p:nvSpPr>
          <p:spPr>
            <a:xfrm>
              <a:off x="-3570741" y="-5856741"/>
              <a:ext cx="25429482" cy="25429482"/>
            </a:xfrm>
            <a:prstGeom prst="donut">
              <a:avLst>
                <a:gd name="adj" fmla="val 1046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33;p13">
              <a:extLst>
                <a:ext uri="{FF2B5EF4-FFF2-40B4-BE49-F238E27FC236}">
                  <a16:creationId xmlns="" xmlns:a16="http://schemas.microsoft.com/office/drawing/2014/main" id="{4B3315D1-D4D0-49D8-B26E-63B23141B267}"/>
                </a:ext>
              </a:extLst>
            </p:cNvPr>
            <p:cNvSpPr/>
            <p:nvPr/>
          </p:nvSpPr>
          <p:spPr>
            <a:xfrm>
              <a:off x="879586" y="-1754243"/>
              <a:ext cx="16529045" cy="16529045"/>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34;p13">
              <a:extLst>
                <a:ext uri="{FF2B5EF4-FFF2-40B4-BE49-F238E27FC236}">
                  <a16:creationId xmlns="" xmlns:a16="http://schemas.microsoft.com/office/drawing/2014/main" id="{25EBA0FC-DEC0-48D5-AF84-BD73A8B6AA72}"/>
                </a:ext>
              </a:extLst>
            </p:cNvPr>
            <p:cNvSpPr/>
            <p:nvPr/>
          </p:nvSpPr>
          <p:spPr>
            <a:xfrm>
              <a:off x="1822137" y="-811692"/>
              <a:ext cx="14642857" cy="14642857"/>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35;p13">
              <a:extLst>
                <a:ext uri="{FF2B5EF4-FFF2-40B4-BE49-F238E27FC236}">
                  <a16:creationId xmlns="" xmlns:a16="http://schemas.microsoft.com/office/drawing/2014/main" id="{4FFD30D4-6E08-454F-A277-B47510D6C280}"/>
                </a:ext>
              </a:extLst>
            </p:cNvPr>
            <p:cNvSpPr/>
            <p:nvPr/>
          </p:nvSpPr>
          <p:spPr>
            <a:xfrm>
              <a:off x="4143465" y="1509636"/>
              <a:ext cx="10001286" cy="10001286"/>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TextBox 24">
            <a:extLst>
              <a:ext uri="{FF2B5EF4-FFF2-40B4-BE49-F238E27FC236}">
                <a16:creationId xmlns="" xmlns:a16="http://schemas.microsoft.com/office/drawing/2014/main" id="{371BDDFB-0DFC-4786-B189-A4EA3D8ADD3D}"/>
              </a:ext>
            </a:extLst>
          </p:cNvPr>
          <p:cNvSpPr txBox="1"/>
          <p:nvPr/>
        </p:nvSpPr>
        <p:spPr>
          <a:xfrm>
            <a:off x="1843909" y="4228810"/>
            <a:ext cx="10781480" cy="3293209"/>
          </a:xfrm>
          <a:prstGeom prst="rect">
            <a:avLst/>
          </a:prstGeom>
          <a:noFill/>
        </p:spPr>
        <p:txBody>
          <a:bodyPr wrap="square" rtlCol="0">
            <a:spAutoFit/>
          </a:bodyPr>
          <a:lstStyle/>
          <a:p>
            <a:pPr algn="ctr"/>
            <a:r>
              <a:rPr lang="en-US" sz="8000" b="1" spc="600" dirty="0">
                <a:solidFill>
                  <a:schemeClr val="bg1"/>
                </a:solidFill>
                <a:latin typeface="Lato Light" charset="0"/>
                <a:ea typeface="Lato Light" charset="0"/>
                <a:cs typeface="Lato Light" charset="0"/>
              </a:rPr>
              <a:t>SAFETY –</a:t>
            </a:r>
          </a:p>
          <a:p>
            <a:pPr algn="ctr"/>
            <a:r>
              <a:rPr lang="en-US" sz="8000" b="1" spc="600" dirty="0">
                <a:solidFill>
                  <a:schemeClr val="bg1"/>
                </a:solidFill>
                <a:latin typeface="Lato Light" charset="0"/>
                <a:ea typeface="Lato Light" charset="0"/>
                <a:cs typeface="Lato Light" charset="0"/>
              </a:rPr>
              <a:t> </a:t>
            </a:r>
            <a:r>
              <a:rPr lang="en-US" sz="8000" i="1" spc="600" dirty="0">
                <a:solidFill>
                  <a:schemeClr val="bg1"/>
                </a:solidFill>
                <a:latin typeface="Lato Light" charset="0"/>
                <a:ea typeface="Lato Light" charset="0"/>
                <a:cs typeface="Lato Light" charset="0"/>
              </a:rPr>
              <a:t>a personal matter</a:t>
            </a:r>
            <a:endParaRPr lang="en-US" sz="5400" i="1" spc="600" dirty="0">
              <a:solidFill>
                <a:schemeClr val="bg1"/>
              </a:solidFill>
              <a:latin typeface="Lato Light" charset="0"/>
              <a:ea typeface="Lato Light" charset="0"/>
              <a:cs typeface="Lato Light" charset="0"/>
            </a:endParaRPr>
          </a:p>
          <a:p>
            <a:pPr algn="ctr"/>
            <a:endParaRPr lang="en-GB" sz="4800" dirty="0">
              <a:solidFill>
                <a:schemeClr val="bg1"/>
              </a:solidFill>
            </a:endParaRPr>
          </a:p>
        </p:txBody>
      </p:sp>
    </p:spTree>
    <p:extLst>
      <p:ext uri="{BB962C8B-B14F-4D97-AF65-F5344CB8AC3E}">
        <p14:creationId xmlns:p14="http://schemas.microsoft.com/office/powerpoint/2010/main" val="14328019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oogle Shape;35;p4">
            <a:extLst>
              <a:ext uri="{FF2B5EF4-FFF2-40B4-BE49-F238E27FC236}">
                <a16:creationId xmlns="" xmlns:a16="http://schemas.microsoft.com/office/drawing/2014/main" id="{156241D0-00BE-4899-80E3-1478B56E9D23}"/>
              </a:ext>
            </a:extLst>
          </p:cNvPr>
          <p:cNvGrpSpPr/>
          <p:nvPr/>
        </p:nvGrpSpPr>
        <p:grpSpPr>
          <a:xfrm>
            <a:off x="-2315840" y="8077200"/>
            <a:ext cx="7133698" cy="7133698"/>
            <a:chOff x="-474900" y="321200"/>
            <a:chExt cx="2324700" cy="2324700"/>
          </a:xfrm>
        </p:grpSpPr>
        <p:sp>
          <p:nvSpPr>
            <p:cNvPr id="13" name="Google Shape;36;p4">
              <a:extLst>
                <a:ext uri="{FF2B5EF4-FFF2-40B4-BE49-F238E27FC236}">
                  <a16:creationId xmlns="" xmlns:a16="http://schemas.microsoft.com/office/drawing/2014/main" id="{B1D231B8-DB02-4AAA-AFA6-287155F34A94}"/>
                </a:ext>
              </a:extLst>
            </p:cNvPr>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14" name="Google Shape;37;p4">
              <a:extLst>
                <a:ext uri="{FF2B5EF4-FFF2-40B4-BE49-F238E27FC236}">
                  <a16:creationId xmlns="" xmlns:a16="http://schemas.microsoft.com/office/drawing/2014/main" id="{83C4D157-16D9-4EC3-9C45-72993F7B44F2}"/>
                </a:ext>
              </a:extLst>
            </p:cNvPr>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15" name="Google Shape;38;p4">
              <a:extLst>
                <a:ext uri="{FF2B5EF4-FFF2-40B4-BE49-F238E27FC236}">
                  <a16:creationId xmlns="" xmlns:a16="http://schemas.microsoft.com/office/drawing/2014/main" id="{4D43EFD8-28FE-4076-870E-48427B2AEFE3}"/>
                </a:ext>
              </a:extLst>
            </p:cNvPr>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16" name="Google Shape;39;p4">
              <a:extLst>
                <a:ext uri="{FF2B5EF4-FFF2-40B4-BE49-F238E27FC236}">
                  <a16:creationId xmlns="" xmlns:a16="http://schemas.microsoft.com/office/drawing/2014/main" id="{467521C6-90BE-483C-8683-A9AADD7C4427}"/>
                </a:ext>
              </a:extLst>
            </p:cNvPr>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grpSp>
      <p:sp>
        <p:nvSpPr>
          <p:cNvPr id="9" name="TextBox 8"/>
          <p:cNvSpPr txBox="1"/>
          <p:nvPr/>
        </p:nvSpPr>
        <p:spPr>
          <a:xfrm>
            <a:off x="1010389" y="10972745"/>
            <a:ext cx="10304017" cy="1446550"/>
          </a:xfrm>
          <a:prstGeom prst="rect">
            <a:avLst/>
          </a:prstGeom>
          <a:noFill/>
        </p:spPr>
        <p:txBody>
          <a:bodyPr wrap="square" rtlCol="0">
            <a:spAutoFit/>
          </a:bodyPr>
          <a:lstStyle/>
          <a:p>
            <a:r>
              <a:rPr lang="en-US" sz="8800" dirty="0">
                <a:solidFill>
                  <a:srgbClr val="000066"/>
                </a:solidFill>
                <a:latin typeface="Handel Gothic" pitchFamily="2" charset="0"/>
                <a:ea typeface="Lato Thin" charset="0"/>
                <a:cs typeface="Lato Thin" charset="0"/>
              </a:rPr>
              <a:t>Health &amp; Safety</a:t>
            </a:r>
          </a:p>
        </p:txBody>
      </p:sp>
      <p:sp>
        <p:nvSpPr>
          <p:cNvPr id="5" name="Rectangle 4">
            <a:extLst>
              <a:ext uri="{FF2B5EF4-FFF2-40B4-BE49-F238E27FC236}">
                <a16:creationId xmlns="" xmlns:a16="http://schemas.microsoft.com/office/drawing/2014/main" id="{CD7088B7-B02E-4FB0-A8F7-137BE1BD2740}"/>
              </a:ext>
            </a:extLst>
          </p:cNvPr>
          <p:cNvSpPr/>
          <p:nvPr/>
        </p:nvSpPr>
        <p:spPr>
          <a:xfrm>
            <a:off x="17146205" y="12645650"/>
            <a:ext cx="460382" cy="400110"/>
          </a:xfrm>
          <a:prstGeom prst="rect">
            <a:avLst/>
          </a:prstGeom>
        </p:spPr>
        <p:txBody>
          <a:bodyPr wrap="none">
            <a:spAutoFit/>
          </a:bodyPr>
          <a:lstStyle/>
          <a:p>
            <a:pPr algn="ctr"/>
            <a:r>
              <a:rPr lang="en" sz="2000" dirty="0">
                <a:solidFill>
                  <a:schemeClr val="tx1">
                    <a:lumMod val="75000"/>
                    <a:lumOff val="25000"/>
                  </a:schemeClr>
                </a:solidFill>
                <a:latin typeface="Lato Black"/>
              </a:rPr>
              <a:t>08</a:t>
            </a:r>
            <a:endParaRPr lang="en-GB" sz="1600" dirty="0">
              <a:solidFill>
                <a:schemeClr val="tx1">
                  <a:lumMod val="75000"/>
                  <a:lumOff val="25000"/>
                </a:schemeClr>
              </a:solidFill>
              <a:latin typeface="Lato Black"/>
            </a:endParaRPr>
          </a:p>
        </p:txBody>
      </p:sp>
      <p:sp>
        <p:nvSpPr>
          <p:cNvPr id="19" name="Google Shape;118;p11">
            <a:extLst>
              <a:ext uri="{FF2B5EF4-FFF2-40B4-BE49-F238E27FC236}">
                <a16:creationId xmlns="" xmlns:a16="http://schemas.microsoft.com/office/drawing/2014/main" id="{630DC0BC-1DDE-4905-8455-94AD0FB70309}"/>
              </a:ext>
            </a:extLst>
          </p:cNvPr>
          <p:cNvSpPr/>
          <p:nvPr/>
        </p:nvSpPr>
        <p:spPr>
          <a:xfrm>
            <a:off x="17035602" y="12504911"/>
            <a:ext cx="681588" cy="681588"/>
          </a:xfrm>
          <a:prstGeom prst="donut">
            <a:avLst>
              <a:gd name="adj" fmla="val 4523"/>
            </a:avLst>
          </a:prstGeom>
          <a:solidFill>
            <a:schemeClr val="accent4">
              <a:lumMod val="60000"/>
              <a:lumOff val="40000"/>
            </a:schemeClr>
          </a:solidFill>
          <a:ln>
            <a:noFill/>
          </a:ln>
        </p:spPr>
        <p:style>
          <a:lnRef idx="1">
            <a:schemeClr val="accent4"/>
          </a:lnRef>
          <a:fillRef idx="3">
            <a:schemeClr val="accent4"/>
          </a:fillRef>
          <a:effectRef idx="2">
            <a:schemeClr val="accent4"/>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18;p11">
            <a:extLst>
              <a:ext uri="{FF2B5EF4-FFF2-40B4-BE49-F238E27FC236}">
                <a16:creationId xmlns="" xmlns:a16="http://schemas.microsoft.com/office/drawing/2014/main" id="{DC1BCF3F-4EE6-4312-8AB4-7CC17F6E3653}"/>
              </a:ext>
            </a:extLst>
          </p:cNvPr>
          <p:cNvSpPr/>
          <p:nvPr/>
        </p:nvSpPr>
        <p:spPr>
          <a:xfrm>
            <a:off x="16952617" y="12418436"/>
            <a:ext cx="858143" cy="858143"/>
          </a:xfrm>
          <a:prstGeom prst="donut">
            <a:avLst>
              <a:gd name="adj" fmla="val 1067"/>
            </a:avLst>
          </a:prstGeom>
          <a:solidFill>
            <a:schemeClr val="accent4">
              <a:lumMod val="60000"/>
              <a:lumOff val="40000"/>
            </a:schemeClr>
          </a:solidFill>
          <a:ln>
            <a:noFill/>
          </a:ln>
        </p:spPr>
        <p:style>
          <a:lnRef idx="1">
            <a:schemeClr val="accent4"/>
          </a:lnRef>
          <a:fillRef idx="3">
            <a:schemeClr val="accent4"/>
          </a:fillRef>
          <a:effectRef idx="2">
            <a:schemeClr val="accent4"/>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 name="Group 33">
            <a:extLst>
              <a:ext uri="{FF2B5EF4-FFF2-40B4-BE49-F238E27FC236}">
                <a16:creationId xmlns="" xmlns:a16="http://schemas.microsoft.com/office/drawing/2014/main" id="{61ABE66B-CDDB-44C9-BCAD-3FD2D01F60C2}"/>
              </a:ext>
            </a:extLst>
          </p:cNvPr>
          <p:cNvGrpSpPr/>
          <p:nvPr/>
        </p:nvGrpSpPr>
        <p:grpSpPr>
          <a:xfrm>
            <a:off x="9288370" y="2098132"/>
            <a:ext cx="10943250" cy="10943250"/>
            <a:chOff x="8735547" y="2391276"/>
            <a:chExt cx="7133697" cy="7133697"/>
          </a:xfrm>
        </p:grpSpPr>
        <p:sp>
          <p:nvSpPr>
            <p:cNvPr id="31" name="Google Shape;56;p5">
              <a:extLst>
                <a:ext uri="{FF2B5EF4-FFF2-40B4-BE49-F238E27FC236}">
                  <a16:creationId xmlns="" xmlns:a16="http://schemas.microsoft.com/office/drawing/2014/main" id="{EDC0AA7A-7380-43A8-A98E-BD7A53373A23}"/>
                </a:ext>
              </a:extLst>
            </p:cNvPr>
            <p:cNvSpPr/>
            <p:nvPr/>
          </p:nvSpPr>
          <p:spPr>
            <a:xfrm>
              <a:off x="9112890" y="2791520"/>
              <a:ext cx="6379012" cy="6379012"/>
            </a:xfrm>
            <a:prstGeom prst="ellipse">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29" name="Google Shape;188;p19">
              <a:extLst>
                <a:ext uri="{FF2B5EF4-FFF2-40B4-BE49-F238E27FC236}">
                  <a16:creationId xmlns="" xmlns:a16="http://schemas.microsoft.com/office/drawing/2014/main" id="{3D57F799-0FF7-4A26-8C13-479D2FCC3BE8}"/>
                </a:ext>
              </a:extLst>
            </p:cNvPr>
            <p:cNvPicPr preferRelativeResize="0"/>
            <p:nvPr/>
          </p:nvPicPr>
          <p:blipFill>
            <a:blip r:embed="rId2"/>
            <a:srcRect/>
            <a:stretch/>
          </p:blipFill>
          <p:spPr>
            <a:xfrm>
              <a:off x="9308811" y="3031603"/>
              <a:ext cx="5987168" cy="5853042"/>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noFill/>
            </a:ln>
          </p:spPr>
        </p:pic>
        <p:sp>
          <p:nvSpPr>
            <p:cNvPr id="30" name="Google Shape;46;p5">
              <a:extLst>
                <a:ext uri="{FF2B5EF4-FFF2-40B4-BE49-F238E27FC236}">
                  <a16:creationId xmlns="" xmlns:a16="http://schemas.microsoft.com/office/drawing/2014/main" id="{5A38B347-1027-40C4-B3F7-6A54EBF12AD5}"/>
                </a:ext>
              </a:extLst>
            </p:cNvPr>
            <p:cNvSpPr/>
            <p:nvPr/>
          </p:nvSpPr>
          <p:spPr>
            <a:xfrm>
              <a:off x="8735547" y="2391276"/>
              <a:ext cx="7133697" cy="7133697"/>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roup 10">
            <a:extLst>
              <a:ext uri="{FF2B5EF4-FFF2-40B4-BE49-F238E27FC236}">
                <a16:creationId xmlns="" xmlns:a16="http://schemas.microsoft.com/office/drawing/2014/main" id="{192CB1BB-2523-4568-8588-C7D694B92B3C}"/>
              </a:ext>
            </a:extLst>
          </p:cNvPr>
          <p:cNvGrpSpPr/>
          <p:nvPr/>
        </p:nvGrpSpPr>
        <p:grpSpPr>
          <a:xfrm>
            <a:off x="8536823" y="1218339"/>
            <a:ext cx="4277575" cy="4277575"/>
            <a:chOff x="13026110" y="6985450"/>
            <a:chExt cx="2788470" cy="2788470"/>
          </a:xfrm>
        </p:grpSpPr>
        <p:sp>
          <p:nvSpPr>
            <p:cNvPr id="23" name="Google Shape;192;p19">
              <a:extLst>
                <a:ext uri="{FF2B5EF4-FFF2-40B4-BE49-F238E27FC236}">
                  <a16:creationId xmlns="" xmlns:a16="http://schemas.microsoft.com/office/drawing/2014/main" id="{F664023B-01CA-4A1E-B9C8-624FD3D34B7D}"/>
                </a:ext>
              </a:extLst>
            </p:cNvPr>
            <p:cNvSpPr/>
            <p:nvPr/>
          </p:nvSpPr>
          <p:spPr>
            <a:xfrm>
              <a:off x="13026110" y="6985450"/>
              <a:ext cx="2788470" cy="2788470"/>
            </a:xfrm>
            <a:prstGeom prst="donut">
              <a:avLst>
                <a:gd name="adj" fmla="val 675"/>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90;p19">
              <a:extLst>
                <a:ext uri="{FF2B5EF4-FFF2-40B4-BE49-F238E27FC236}">
                  <a16:creationId xmlns="" xmlns:a16="http://schemas.microsoft.com/office/drawing/2014/main" id="{C18451E5-B510-4D25-931E-802095B48608}"/>
                </a:ext>
              </a:extLst>
            </p:cNvPr>
            <p:cNvSpPr/>
            <p:nvPr/>
          </p:nvSpPr>
          <p:spPr>
            <a:xfrm>
              <a:off x="13288446" y="7247786"/>
              <a:ext cx="2263594" cy="2263594"/>
            </a:xfrm>
            <a:prstGeom prst="ellipse">
              <a:avLst/>
            </a:prstGeom>
            <a:solidFill>
              <a:srgbClr val="000000">
                <a:alpha val="1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91;p19">
              <a:extLst>
                <a:ext uri="{FF2B5EF4-FFF2-40B4-BE49-F238E27FC236}">
                  <a16:creationId xmlns="" xmlns:a16="http://schemas.microsoft.com/office/drawing/2014/main" id="{DEAAA185-8117-4B42-B9B1-D1CF11AE91B5}"/>
                </a:ext>
              </a:extLst>
            </p:cNvPr>
            <p:cNvSpPr/>
            <p:nvPr/>
          </p:nvSpPr>
          <p:spPr>
            <a:xfrm>
              <a:off x="13413745" y="7373085"/>
              <a:ext cx="2012567" cy="2012567"/>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7" name="Picture 6">
              <a:extLst>
                <a:ext uri="{FF2B5EF4-FFF2-40B4-BE49-F238E27FC236}">
                  <a16:creationId xmlns="" xmlns:a16="http://schemas.microsoft.com/office/drawing/2014/main" id="{1BD3FE28-BB28-44BF-9E28-7E74FCA8D448}"/>
                </a:ext>
              </a:extLst>
            </p:cNvPr>
            <p:cNvPicPr>
              <a:picLocks noChangeAspect="1"/>
            </p:cNvPicPr>
            <p:nvPr/>
          </p:nvPicPr>
          <p:blipFill>
            <a:blip r:embed="rId3"/>
            <a:stretch>
              <a:fillRect/>
            </a:stretch>
          </p:blipFill>
          <p:spPr>
            <a:xfrm flipH="1">
              <a:off x="13888082" y="7803470"/>
              <a:ext cx="1063892" cy="930906"/>
            </a:xfrm>
            <a:prstGeom prst="rect">
              <a:avLst/>
            </a:prstGeom>
          </p:spPr>
        </p:pic>
      </p:grpSp>
      <p:sp>
        <p:nvSpPr>
          <p:cNvPr id="35" name="TextBox 34">
            <a:extLst>
              <a:ext uri="{FF2B5EF4-FFF2-40B4-BE49-F238E27FC236}">
                <a16:creationId xmlns="" xmlns:a16="http://schemas.microsoft.com/office/drawing/2014/main" id="{568BF34F-8817-4048-86FB-073184F25E2F}"/>
              </a:ext>
            </a:extLst>
          </p:cNvPr>
          <p:cNvSpPr txBox="1"/>
          <p:nvPr/>
        </p:nvSpPr>
        <p:spPr>
          <a:xfrm>
            <a:off x="1250932" y="3191747"/>
            <a:ext cx="6558245" cy="5332678"/>
          </a:xfrm>
          <a:prstGeom prst="rect">
            <a:avLst/>
          </a:prstGeom>
          <a:noFill/>
        </p:spPr>
        <p:txBody>
          <a:bodyPr wrap="square" rtlCol="0">
            <a:spAutoFit/>
          </a:bodyPr>
          <a:lstStyle/>
          <a:p>
            <a:pPr marL="34925" indent="-34925">
              <a:lnSpc>
                <a:spcPct val="160000"/>
              </a:lnSpc>
              <a:buNone/>
            </a:pPr>
            <a:r>
              <a:rPr lang="en-US" sz="2400" dirty="0">
                <a:latin typeface="Lato Black"/>
              </a:rPr>
              <a:t>Health and safety of all workers is at the heart of Loyal General Contracting’s core values.</a:t>
            </a:r>
          </a:p>
          <a:p>
            <a:pPr marL="34925" indent="-34925">
              <a:lnSpc>
                <a:spcPct val="160000"/>
              </a:lnSpc>
              <a:buNone/>
            </a:pPr>
            <a:r>
              <a:rPr lang="en-US" sz="2400" dirty="0">
                <a:latin typeface="Lato Black"/>
              </a:rPr>
              <a:t>We educate and train our employees in understanding the gravity of a safe work environment.</a:t>
            </a:r>
          </a:p>
          <a:p>
            <a:pPr marL="34925" indent="-34925">
              <a:lnSpc>
                <a:spcPct val="160000"/>
              </a:lnSpc>
              <a:buNone/>
            </a:pPr>
            <a:endParaRPr lang="en-US" sz="2400" dirty="0">
              <a:latin typeface="Lato Black"/>
            </a:endParaRPr>
          </a:p>
          <a:p>
            <a:pPr marL="34925" indent="-34925">
              <a:lnSpc>
                <a:spcPct val="160000"/>
              </a:lnSpc>
              <a:buNone/>
            </a:pPr>
            <a:r>
              <a:rPr lang="en-US" sz="2400" dirty="0">
                <a:latin typeface="Lato Black"/>
              </a:rPr>
              <a:t>As opposed to imposing safety gear, we foster a deep understanding with our employees to reiterate that </a:t>
            </a:r>
            <a:r>
              <a:rPr lang="en-US" sz="2400" b="1" dirty="0">
                <a:latin typeface="Lato Black"/>
              </a:rPr>
              <a:t>“safety is a personal matter.”</a:t>
            </a:r>
          </a:p>
        </p:txBody>
      </p:sp>
    </p:spTree>
    <p:extLst>
      <p:ext uri="{BB962C8B-B14F-4D97-AF65-F5344CB8AC3E}">
        <p14:creationId xmlns:p14="http://schemas.microsoft.com/office/powerpoint/2010/main" val="216545241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1329</TotalTime>
  <Words>709</Words>
  <Application>Microsoft Office PowerPoint</Application>
  <PresentationFormat>Custom</PresentationFormat>
  <Paragraphs>126</Paragraphs>
  <Slides>13</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vt:i4>
      </vt:variant>
    </vt:vector>
  </HeadingPairs>
  <TitlesOfParts>
    <vt:vector size="23" baseType="lpstr">
      <vt:lpstr>Arial</vt:lpstr>
      <vt:lpstr>Calibri</vt:lpstr>
      <vt:lpstr>Calibri Light</vt:lpstr>
      <vt:lpstr>Gill Sans</vt:lpstr>
      <vt:lpstr>Handel Gothic</vt:lpstr>
      <vt:lpstr>Lato Black</vt:lpstr>
      <vt:lpstr>Lato Light</vt:lpstr>
      <vt:lpstr>Lato Thin</vt:lpstr>
      <vt:lpstr>Poppins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Louis Twelve</dc:creator>
  <cp:keywords/>
  <dc:description/>
  <cp:lastModifiedBy>Manohar Raghavan</cp:lastModifiedBy>
  <cp:revision>70</cp:revision>
  <dcterms:created xsi:type="dcterms:W3CDTF">2017-05-16T07:20:16Z</dcterms:created>
  <dcterms:modified xsi:type="dcterms:W3CDTF">2019-07-13T06:16:34Z</dcterms:modified>
  <cp:category/>
</cp:coreProperties>
</file>